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354" r:id="rId3"/>
    <p:sldId id="352" r:id="rId4"/>
    <p:sldId id="355" r:id="rId5"/>
    <p:sldId id="356" r:id="rId6"/>
    <p:sldId id="382" r:id="rId7"/>
    <p:sldId id="353" r:id="rId8"/>
    <p:sldId id="357" r:id="rId9"/>
    <p:sldId id="383" r:id="rId10"/>
    <p:sldId id="384" r:id="rId11"/>
    <p:sldId id="385" r:id="rId12"/>
    <p:sldId id="386" r:id="rId13"/>
    <p:sldId id="388" r:id="rId14"/>
    <p:sldId id="358" r:id="rId15"/>
    <p:sldId id="359" r:id="rId16"/>
    <p:sldId id="368" r:id="rId17"/>
    <p:sldId id="381" r:id="rId18"/>
    <p:sldId id="367" r:id="rId19"/>
    <p:sldId id="332" r:id="rId20"/>
    <p:sldId id="377" r:id="rId21"/>
    <p:sldId id="389" r:id="rId22"/>
    <p:sldId id="390" r:id="rId23"/>
    <p:sldId id="340" r:id="rId24"/>
    <p:sldId id="283" r:id="rId25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1E"/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47" autoAdjust="0"/>
    <p:restoredTop sz="96325" autoAdjust="0"/>
  </p:normalViewPr>
  <p:slideViewPr>
    <p:cSldViewPr>
      <p:cViewPr>
        <p:scale>
          <a:sx n="100" d="100"/>
          <a:sy n="100" d="100"/>
        </p:scale>
        <p:origin x="2440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620504-92B6-4E1C-8DC9-266B9C432D5A}" type="datetimeFigureOut">
              <a:rPr lang="es-PE" smtClean="0"/>
              <a:t>24/02/19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BE69B-7005-4DDF-B3FF-A194A47DED3E}" type="slidenum">
              <a:rPr lang="es-PE" smtClean="0"/>
              <a:t>‹Nr.›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09731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BE69B-7005-4DDF-B3FF-A194A47DED3E}" type="slidenum">
              <a:rPr lang="es-PE" smtClean="0"/>
              <a:t>19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54293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BE69B-7005-4DDF-B3FF-A194A47DED3E}" type="slidenum">
              <a:rPr lang="es-PE" smtClean="0"/>
              <a:t>20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16266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ortad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3303460"/>
            <a:ext cx="7772400" cy="7866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4357579"/>
            <a:ext cx="6400800" cy="7138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93581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ierre - Ver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0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ierre - Azul">
    <p:bg>
      <p:bgPr>
        <a:blipFill rotWithShape="1">
          <a:blip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9749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ierre - Amarill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872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100">
                <a:solidFill>
                  <a:srgbClr val="636463"/>
                </a:solidFill>
                <a:latin typeface="Arial Bold"/>
                <a:cs typeface="Arial Bold"/>
              </a:defRPr>
            </a:lvl2pPr>
            <a:lvl3pPr marL="91440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3pPr>
            <a:lvl4pPr marL="1371600" indent="0">
              <a:buNone/>
              <a:defRPr sz="1000">
                <a:solidFill>
                  <a:srgbClr val="636463"/>
                </a:solidFill>
                <a:latin typeface="Arial Bold"/>
                <a:cs typeface="Arial Bold"/>
              </a:defRPr>
            </a:lvl4pPr>
            <a:lvl5pPr marL="1828800" indent="0">
              <a:buNone/>
              <a:defRPr sz="1000">
                <a:solidFill>
                  <a:srgbClr val="636463"/>
                </a:solidFill>
                <a:latin typeface="Arial Bold"/>
                <a:cs typeface="Arial Bold"/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502797" y="664012"/>
            <a:ext cx="5054983" cy="522910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66935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portad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70573"/>
            <a:ext cx="7772400" cy="1021288"/>
          </a:xfrm>
          <a:prstGeom prst="rect">
            <a:avLst/>
          </a:prstGeom>
        </p:spPr>
        <p:txBody>
          <a:bodyPr anchor="t"/>
          <a:lstStyle>
            <a:lvl1pPr algn="ctr">
              <a:defRPr sz="4000" b="1" cap="all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5607694"/>
            <a:ext cx="7772400" cy="4809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000">
                <a:solidFill>
                  <a:srgbClr val="63646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555668"/>
            <a:ext cx="5638800" cy="3657600"/>
          </a:xfrm>
          <a:prstGeom prst="rect">
            <a:avLst/>
          </a:prstGeom>
        </p:spPr>
        <p:txBody>
          <a:bodyPr/>
          <a:lstStyle>
            <a:lvl1pPr algn="ctr">
              <a:buNone/>
              <a:defRPr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dirty="0" smtClean="0"/>
              <a:t>Haga clic en el icono para agregar una imagen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86613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: Texto + Image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arcador de posición de imagen 16"/>
          <p:cNvSpPr>
            <a:spLocks noGrp="1"/>
          </p:cNvSpPr>
          <p:nvPr>
            <p:ph type="pic" sz="quarter" idx="10"/>
          </p:nvPr>
        </p:nvSpPr>
        <p:spPr>
          <a:xfrm>
            <a:off x="4605658" y="1600200"/>
            <a:ext cx="3952122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dirty="0" smtClean="0"/>
              <a:t>Haga clic en el icono para agregar una imagen</a:t>
            </a:r>
            <a:endParaRPr lang="es-ES" dirty="0"/>
          </a:p>
        </p:txBody>
      </p:sp>
      <p:sp>
        <p:nvSpPr>
          <p:cNvPr id="18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55551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502797" y="664012"/>
            <a:ext cx="5054983" cy="522910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59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: Texto + Text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55551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Marcador de contenido 2"/>
          <p:cNvSpPr>
            <a:spLocks noGrp="1"/>
          </p:cNvSpPr>
          <p:nvPr>
            <p:ph sz="half" idx="10"/>
          </p:nvPr>
        </p:nvSpPr>
        <p:spPr>
          <a:xfrm>
            <a:off x="4594191" y="1600200"/>
            <a:ext cx="3955551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3502797" y="664012"/>
            <a:ext cx="5054983" cy="522910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5137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: Texto + Image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581088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Marcador de contenido 2"/>
          <p:cNvSpPr>
            <a:spLocks noGrp="1"/>
          </p:cNvSpPr>
          <p:nvPr>
            <p:ph sz="half" idx="10"/>
          </p:nvPr>
        </p:nvSpPr>
        <p:spPr>
          <a:xfrm>
            <a:off x="3214166" y="1600200"/>
            <a:ext cx="2581088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posición de imagen 4"/>
          <p:cNvSpPr>
            <a:spLocks noGrp="1"/>
          </p:cNvSpPr>
          <p:nvPr>
            <p:ph type="pic" sz="quarter" idx="12"/>
          </p:nvPr>
        </p:nvSpPr>
        <p:spPr>
          <a:xfrm>
            <a:off x="5976938" y="1600200"/>
            <a:ext cx="2581275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dirty="0" smtClean="0"/>
              <a:t>Haga clic en el icono para agregar una imagen</a:t>
            </a:r>
            <a:endParaRPr lang="es-ES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502797" y="664012"/>
            <a:ext cx="5054983" cy="522910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76886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: Texto + Text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581088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Marcador de contenido 2"/>
          <p:cNvSpPr>
            <a:spLocks noGrp="1"/>
          </p:cNvSpPr>
          <p:nvPr>
            <p:ph sz="half" idx="10"/>
          </p:nvPr>
        </p:nvSpPr>
        <p:spPr>
          <a:xfrm>
            <a:off x="3214166" y="1600200"/>
            <a:ext cx="2581088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5" name="Marcador de contenido 2"/>
          <p:cNvSpPr>
            <a:spLocks noGrp="1"/>
          </p:cNvSpPr>
          <p:nvPr>
            <p:ph sz="half" idx="11"/>
          </p:nvPr>
        </p:nvSpPr>
        <p:spPr>
          <a:xfrm>
            <a:off x="5976692" y="1600200"/>
            <a:ext cx="2581088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rgbClr val="636463"/>
                </a:solidFill>
                <a:latin typeface="Arial Bold"/>
                <a:cs typeface="Arial Bold"/>
              </a:defRPr>
            </a:lvl1pPr>
            <a:lvl2pPr marL="457200" indent="0">
              <a:buNone/>
              <a:defRPr sz="1000">
                <a:latin typeface="Arial Bold"/>
                <a:cs typeface="Arial Bold"/>
              </a:defRPr>
            </a:lvl2pPr>
            <a:lvl3pPr marL="914400" indent="0">
              <a:buNone/>
              <a:defRPr sz="900">
                <a:latin typeface="Arial Bold"/>
                <a:cs typeface="Arial Bold"/>
              </a:defRPr>
            </a:lvl3pPr>
            <a:lvl4pPr marL="1371600" indent="0">
              <a:buNone/>
              <a:defRPr sz="800">
                <a:latin typeface="Arial Bold"/>
                <a:cs typeface="Arial Bold"/>
              </a:defRPr>
            </a:lvl4pPr>
            <a:lvl5pPr marL="1828800" indent="0">
              <a:buNone/>
              <a:defRPr sz="800">
                <a:latin typeface="Arial Bold"/>
                <a:cs typeface="Arial Bold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502797" y="664012"/>
            <a:ext cx="5054983" cy="522910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200"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4075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77851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36463"/>
                </a:solidFill>
                <a:latin typeface="Arial Bold"/>
                <a:cs typeface="Arial Bold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49688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3854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143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  <p:sldLayoutId id="2147483660" r:id="rId6"/>
    <p:sldLayoutId id="2147483659" r:id="rId7"/>
    <p:sldLayoutId id="2147483654" r:id="rId8"/>
    <p:sldLayoutId id="2147483655" r:id="rId9"/>
    <p:sldLayoutId id="2147483663" r:id="rId10"/>
    <p:sldLayoutId id="2147483661" r:id="rId11"/>
    <p:sldLayoutId id="2147483662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gif"/><Relationship Id="rId3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786699"/>
          </a:xfrm>
        </p:spPr>
        <p:txBody>
          <a:bodyPr>
            <a:normAutofit fontScale="90000"/>
          </a:bodyPr>
          <a:lstStyle/>
          <a:p>
            <a:r>
              <a:rPr lang="es-PE" b="1" dirty="0" smtClean="0"/>
              <a:t>ACTUALIZACIÓN DE LAS</a:t>
            </a:r>
            <a:br>
              <a:rPr lang="es-PE" b="1" dirty="0" smtClean="0"/>
            </a:br>
            <a:r>
              <a:rPr lang="es-PE" b="1" dirty="0" smtClean="0"/>
              <a:t>PRESPECTIVAS </a:t>
            </a:r>
            <a:r>
              <a:rPr lang="es-PE" b="1" dirty="0" smtClean="0"/>
              <a:t>CLIMÁTICAS 2019</a:t>
            </a:r>
            <a:br>
              <a:rPr lang="es-PE" b="1" dirty="0" smtClean="0"/>
            </a:br>
            <a:r>
              <a:rPr lang="es-PE" b="1" dirty="0"/>
              <a:t/>
            </a:r>
            <a:br>
              <a:rPr lang="es-PE" b="1" dirty="0"/>
            </a:br>
            <a:r>
              <a:rPr lang="es-PE" b="1" dirty="0" smtClean="0"/>
              <a:t>Para el Valle de Ica</a:t>
            </a:r>
            <a:r>
              <a:rPr lang="es-PE" dirty="0"/>
              <a:t/>
            </a:r>
            <a:br>
              <a:rPr lang="es-PE" dirty="0"/>
            </a:br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75656" y="6021288"/>
            <a:ext cx="6400800" cy="713814"/>
          </a:xfrm>
        </p:spPr>
        <p:txBody>
          <a:bodyPr>
            <a:normAutofit/>
          </a:bodyPr>
          <a:lstStyle/>
          <a:p>
            <a:r>
              <a:rPr lang="es-PE" sz="2400" b="1" dirty="0" smtClean="0"/>
              <a:t>25 </a:t>
            </a:r>
            <a:r>
              <a:rPr lang="es-PE" sz="2400" b="1" dirty="0" smtClean="0"/>
              <a:t>de </a:t>
            </a:r>
            <a:r>
              <a:rPr lang="es-PE" sz="2400" b="1" dirty="0" smtClean="0"/>
              <a:t>febr</a:t>
            </a:r>
            <a:r>
              <a:rPr lang="es-PE" sz="2400" b="1" dirty="0" smtClean="0"/>
              <a:t>ero </a:t>
            </a:r>
            <a:r>
              <a:rPr lang="es-PE" sz="2400" b="1" dirty="0" smtClean="0"/>
              <a:t>2019</a:t>
            </a:r>
            <a:endParaRPr lang="es-PE" sz="2400" b="1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050" y="5013176"/>
            <a:ext cx="42799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4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491880" y="260648"/>
            <a:ext cx="5054983" cy="52291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Medición de Lluvias</a:t>
            </a:r>
            <a:br>
              <a:rPr lang="es-ES_tradnl" dirty="0" smtClean="0"/>
            </a:br>
            <a:r>
              <a:rPr lang="es-ES_tradnl" dirty="0" smtClean="0"/>
              <a:t>Costa de Ica </a:t>
            </a:r>
            <a:endParaRPr lang="es-ES_tradnl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640681"/>
            <a:ext cx="6985000" cy="4445000"/>
          </a:xfrm>
        </p:spPr>
      </p:pic>
    </p:spTree>
    <p:extLst>
      <p:ext uri="{BB962C8B-B14F-4D97-AF65-F5344CB8AC3E}">
        <p14:creationId xmlns:p14="http://schemas.microsoft.com/office/powerpoint/2010/main" val="115028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491880" y="260648"/>
            <a:ext cx="5054983" cy="52291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Medición de Lluvias</a:t>
            </a:r>
            <a:br>
              <a:rPr lang="es-ES_tradnl" dirty="0" smtClean="0"/>
            </a:br>
            <a:r>
              <a:rPr lang="es-ES_tradnl" dirty="0" smtClean="0"/>
              <a:t>Costa de Ica </a:t>
            </a:r>
            <a:endParaRPr lang="es-ES_tradnl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640681"/>
            <a:ext cx="6985000" cy="4445000"/>
          </a:xfrm>
        </p:spPr>
      </p:pic>
    </p:spTree>
    <p:extLst>
      <p:ext uri="{BB962C8B-B14F-4D97-AF65-F5344CB8AC3E}">
        <p14:creationId xmlns:p14="http://schemas.microsoft.com/office/powerpoint/2010/main" val="119711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491880" y="260648"/>
            <a:ext cx="5054983" cy="52291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Medición de Lluvias</a:t>
            </a:r>
            <a:br>
              <a:rPr lang="es-ES_tradnl" dirty="0" smtClean="0"/>
            </a:br>
            <a:r>
              <a:rPr lang="es-ES_tradnl" dirty="0" smtClean="0"/>
              <a:t>Partes Altas de Ica </a:t>
            </a:r>
            <a:endParaRPr lang="es-ES_tradnl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640681"/>
            <a:ext cx="6985000" cy="4445000"/>
          </a:xfrm>
        </p:spPr>
      </p:pic>
    </p:spTree>
    <p:extLst>
      <p:ext uri="{BB962C8B-B14F-4D97-AF65-F5344CB8AC3E}">
        <p14:creationId xmlns:p14="http://schemas.microsoft.com/office/powerpoint/2010/main" val="124873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491880" y="260648"/>
            <a:ext cx="5054983" cy="52291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Medición de Lluvias</a:t>
            </a:r>
            <a:br>
              <a:rPr lang="es-ES_tradnl" dirty="0" smtClean="0"/>
            </a:br>
            <a:r>
              <a:rPr lang="es-ES_tradnl" dirty="0" smtClean="0"/>
              <a:t>Partes Altas de Ica </a:t>
            </a:r>
            <a:endParaRPr lang="es-ES_tradnl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640681"/>
            <a:ext cx="6985000" cy="4445000"/>
          </a:xfrm>
        </p:spPr>
      </p:pic>
    </p:spTree>
    <p:extLst>
      <p:ext uri="{BB962C8B-B14F-4D97-AF65-F5344CB8AC3E}">
        <p14:creationId xmlns:p14="http://schemas.microsoft.com/office/powerpoint/2010/main" val="46988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317675" cy="926274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Cómo vamos con </a:t>
            </a:r>
            <a:r>
              <a:rPr lang="es-ES_tradnl" smtClean="0"/>
              <a:t>las temperaturas</a:t>
            </a:r>
            <a:endParaRPr lang="es-ES_tradnl" dirty="0"/>
          </a:p>
        </p:txBody>
      </p:sp>
      <p:sp>
        <p:nvSpPr>
          <p:cNvPr id="10" name="CuadroTexto 9"/>
          <p:cNvSpPr txBox="1"/>
          <p:nvPr/>
        </p:nvSpPr>
        <p:spPr>
          <a:xfrm>
            <a:off x="1187624" y="5301208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Se calienta el mar, se calienta el aire como ya </a:t>
            </a:r>
            <a:r>
              <a:rPr lang="es-ES_tradnl" dirty="0" smtClean="0"/>
              <a:t>vimos, </a:t>
            </a:r>
            <a:r>
              <a:rPr lang="es-ES_tradnl" b="1" dirty="0" smtClean="0"/>
              <a:t>¡Y VICEVERSA!</a:t>
            </a: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2856"/>
            <a:ext cx="4384377" cy="290892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01" y="2145680"/>
            <a:ext cx="4814327" cy="289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2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707904" y="0"/>
            <a:ext cx="5054983" cy="522910"/>
          </a:xfrm>
        </p:spPr>
        <p:txBody>
          <a:bodyPr>
            <a:noAutofit/>
          </a:bodyPr>
          <a:lstStyle/>
          <a:p>
            <a:r>
              <a:rPr lang="es-ES_tradnl" sz="2000" dirty="0" smtClean="0"/>
              <a:t>Y el mar frente a la costa se ha estado </a:t>
            </a:r>
            <a:r>
              <a:rPr lang="es-ES_tradnl" sz="2000" dirty="0" smtClean="0"/>
              <a:t>calentando por el norte y ha sufrido un leve enfriamiento por el sur (Vientos).</a:t>
            </a:r>
            <a:br>
              <a:rPr lang="es-ES_tradnl" sz="2000" dirty="0" smtClean="0"/>
            </a:br>
            <a:r>
              <a:rPr lang="es-ES_tradnl" sz="2000" dirty="0" smtClean="0"/>
              <a:t>¿Se acuerdan de la Paraca?</a:t>
            </a:r>
            <a:endParaRPr lang="es-ES_tradnl" sz="2000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12776"/>
            <a:ext cx="4680520" cy="4924164"/>
          </a:xfrm>
        </p:spPr>
      </p:pic>
    </p:spTree>
    <p:extLst>
      <p:ext uri="{BB962C8B-B14F-4D97-AF65-F5344CB8AC3E}">
        <p14:creationId xmlns:p14="http://schemas.microsoft.com/office/powerpoint/2010/main" val="92476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203" y="1307476"/>
            <a:ext cx="4581085" cy="5135156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631817" y="260648"/>
            <a:ext cx="5054983" cy="52291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Los vientos alisios se han debilitado. Seguirían así</a:t>
            </a:r>
            <a:endParaRPr lang="es-ES_tradnl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5641826"/>
            <a:ext cx="3888432" cy="640110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 flipV="1">
            <a:off x="6159308" y="1628800"/>
            <a:ext cx="0" cy="3672408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 flipV="1">
            <a:off x="4283968" y="1628800"/>
            <a:ext cx="0" cy="3672408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ángulo 8"/>
          <p:cNvSpPr/>
          <p:nvPr/>
        </p:nvSpPr>
        <p:spPr>
          <a:xfrm flipV="1">
            <a:off x="4283968" y="5858417"/>
            <a:ext cx="1875340" cy="162869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4023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491880" y="332656"/>
            <a:ext cx="5054983" cy="52291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Lo que agrega </a:t>
            </a:r>
            <a:r>
              <a:rPr lang="es-ES_tradnl" smtClean="0"/>
              <a:t>más calor al mar debajo de la superficie</a:t>
            </a:r>
            <a:endParaRPr lang="es-ES_tradnl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9" t="5405" r="6749" b="59593"/>
          <a:stretch/>
        </p:blipFill>
        <p:spPr>
          <a:xfrm>
            <a:off x="287018" y="1556792"/>
            <a:ext cx="8856982" cy="4639375"/>
          </a:xfrm>
        </p:spPr>
      </p:pic>
    </p:spTree>
    <p:extLst>
      <p:ext uri="{BB962C8B-B14F-4D97-AF65-F5344CB8AC3E}">
        <p14:creationId xmlns:p14="http://schemas.microsoft.com/office/powerpoint/2010/main" val="129539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059833" y="692696"/>
            <a:ext cx="6084168" cy="494226"/>
          </a:xfrm>
        </p:spPr>
        <p:txBody>
          <a:bodyPr>
            <a:normAutofit fontScale="90000"/>
          </a:bodyPr>
          <a:lstStyle/>
          <a:p>
            <a:r>
              <a:rPr lang="es-ES_tradnl" sz="2800" dirty="0" smtClean="0"/>
              <a:t>ENFEN: 22 de febrero</a:t>
            </a:r>
            <a:endParaRPr lang="es-ES_tradnl" sz="2800" dirty="0"/>
          </a:p>
        </p:txBody>
      </p:sp>
      <p:sp>
        <p:nvSpPr>
          <p:cNvPr id="25" name="Rectángulo redondeado 24"/>
          <p:cNvSpPr/>
          <p:nvPr/>
        </p:nvSpPr>
        <p:spPr>
          <a:xfrm>
            <a:off x="1331640" y="4221088"/>
            <a:ext cx="6264696" cy="1080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" name="Rectángulo redondeado 25"/>
          <p:cNvSpPr/>
          <p:nvPr/>
        </p:nvSpPr>
        <p:spPr>
          <a:xfrm>
            <a:off x="1331640" y="5301208"/>
            <a:ext cx="6264696" cy="79208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40768"/>
            <a:ext cx="7884368" cy="486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2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875383" y="498176"/>
            <a:ext cx="6120681" cy="522910"/>
          </a:xfrm>
        </p:spPr>
        <p:txBody>
          <a:bodyPr>
            <a:normAutofit fontScale="90000"/>
          </a:bodyPr>
          <a:lstStyle/>
          <a:p>
            <a:r>
              <a:rPr lang="es-PE" sz="2400" b="1" dirty="0" smtClean="0"/>
              <a:t>Pronósticos de Temperaturas CFS </a:t>
            </a:r>
            <a:br>
              <a:rPr lang="es-PE" sz="2400" b="1" dirty="0" smtClean="0"/>
            </a:br>
            <a:r>
              <a:rPr lang="es-PE" sz="2400" b="1" dirty="0" smtClean="0"/>
              <a:t>Marzo-Mayo y Junio- Agosto</a:t>
            </a:r>
            <a:endParaRPr lang="es-PE" sz="2400" b="1" dirty="0"/>
          </a:p>
        </p:txBody>
      </p:sp>
      <p:sp>
        <p:nvSpPr>
          <p:cNvPr id="7" name="CuadroTexto 6"/>
          <p:cNvSpPr txBox="1"/>
          <p:nvPr/>
        </p:nvSpPr>
        <p:spPr>
          <a:xfrm>
            <a:off x="108064" y="1320588"/>
            <a:ext cx="871296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Entre los colores anaranjado y marrón se observan temperaturas por encima de lo normal, mientras que entre los colores rosado y azul  se observan temperaturas por debajo de lo normal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es-ES" sz="1600" dirty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								</a:t>
            </a:r>
            <a:r>
              <a:rPr lang="es-ES" sz="2000" b="1" dirty="0" smtClean="0">
                <a:solidFill>
                  <a:srgbClr val="FF0000"/>
                </a:solidFill>
              </a:rPr>
              <a:t>Otoño Cálido</a:t>
            </a:r>
            <a:endParaRPr lang="es-ES" sz="2000" b="1" dirty="0">
              <a:solidFill>
                <a:srgbClr val="FF000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872"/>
            <a:ext cx="4464548" cy="350100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277" y="2348880"/>
            <a:ext cx="437272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48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95" y="1457695"/>
            <a:ext cx="3102209" cy="2422004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054983" cy="926274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Conceptos Básicos: Influencia Marina Costera</a:t>
            </a:r>
            <a:endParaRPr lang="es-ES_tradnl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5484"/>
            <a:ext cx="3320317" cy="259228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452" y="1349710"/>
            <a:ext cx="3412548" cy="2664296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286547" y="3698844"/>
            <a:ext cx="2747221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dirty="0" smtClean="0"/>
              <a:t>La Niña Costera o aguas que sin alcanzar ese status estén más frías que lo habitual producirán temperaturas más frías que lo normal en el valle y generalmente menos radiación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3316894" y="3698844"/>
            <a:ext cx="2747221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dirty="0" smtClean="0"/>
              <a:t>Aguas a temperaturas normales producirán condiciones promedio en las temperaturas y radiación del valle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6232157" y="3698844"/>
            <a:ext cx="2747221" cy="2585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dirty="0" smtClean="0"/>
              <a:t>El Niño Costero o aguas que sin alcanzar ese status estén más cálidas que lo habitual producirán temperaturas más cálidas que lo normal en el valle, generalmente más radiación y abre el camino a huaicos</a:t>
            </a:r>
          </a:p>
        </p:txBody>
      </p:sp>
    </p:spTree>
    <p:extLst>
      <p:ext uri="{BB962C8B-B14F-4D97-AF65-F5344CB8AC3E}">
        <p14:creationId xmlns:p14="http://schemas.microsoft.com/office/powerpoint/2010/main" val="42127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411760" y="332656"/>
            <a:ext cx="6264696" cy="792088"/>
          </a:xfrm>
        </p:spPr>
        <p:txBody>
          <a:bodyPr>
            <a:normAutofit fontScale="90000"/>
          </a:bodyPr>
          <a:lstStyle/>
          <a:p>
            <a:r>
              <a:rPr lang="es-PE" sz="2400" b="1" dirty="0" smtClean="0"/>
              <a:t>Pronósticos de </a:t>
            </a:r>
            <a:r>
              <a:rPr lang="es-PE" sz="2400" b="1" dirty="0" smtClean="0"/>
              <a:t>Lluvia</a:t>
            </a:r>
            <a:r>
              <a:rPr lang="es-PE" sz="2400" b="1" dirty="0" smtClean="0"/>
              <a:t>s </a:t>
            </a:r>
            <a:r>
              <a:rPr lang="es-PE" sz="2400" b="1" dirty="0" smtClean="0"/>
              <a:t>CFS </a:t>
            </a:r>
            <a:br>
              <a:rPr lang="es-PE" sz="2400" b="1" dirty="0" smtClean="0"/>
            </a:br>
            <a:r>
              <a:rPr lang="es-PE" sz="2400" b="1" dirty="0" smtClean="0"/>
              <a:t>marzo y abril</a:t>
            </a:r>
            <a:endParaRPr lang="es-PE" sz="2400" b="1" dirty="0"/>
          </a:p>
        </p:txBody>
      </p:sp>
      <p:sp>
        <p:nvSpPr>
          <p:cNvPr id="7" name="CuadroTexto 6"/>
          <p:cNvSpPr txBox="1"/>
          <p:nvPr/>
        </p:nvSpPr>
        <p:spPr>
          <a:xfrm>
            <a:off x="383542" y="132924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Entre los colores 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verde y azul se 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observan 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precipitaciones 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por encima de lo normal, mientras que entre los colores 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rojo y 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amarillo 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se 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observan 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precipitaciones 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por debajo de lo normal</a:t>
            </a:r>
            <a:r>
              <a:rPr lang="es-ES" sz="16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es-ES" sz="1600" b="1" dirty="0" smtClean="0">
                <a:solidFill>
                  <a:srgbClr val="FF0000"/>
                </a:solidFill>
              </a:rPr>
              <a:t>		El Niño Oceánico está vinculado a finales prematuros de las lluvias en la sierra</a:t>
            </a:r>
            <a:endParaRPr lang="es-ES" sz="1600" b="1" dirty="0">
              <a:solidFill>
                <a:srgbClr val="FF000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872"/>
            <a:ext cx="4740026" cy="371703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706" y="2276872"/>
            <a:ext cx="4591294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2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60" y="1600200"/>
            <a:ext cx="7676479" cy="4525963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915816" y="0"/>
            <a:ext cx="5775063" cy="783558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Choclococha:</a:t>
            </a:r>
            <a:br>
              <a:rPr lang="es-ES_tradnl" dirty="0" smtClean="0"/>
            </a:br>
            <a:r>
              <a:rPr lang="es-ES_tradnl" sz="2200" dirty="0" smtClean="0"/>
              <a:t>Aun un poco bajo. Realista superar 100MMC. Difícil llenar 130MMC.</a:t>
            </a:r>
            <a:endParaRPr lang="es-ES_tradnl" sz="2200" dirty="0"/>
          </a:p>
        </p:txBody>
      </p:sp>
    </p:spTree>
    <p:extLst>
      <p:ext uri="{BB962C8B-B14F-4D97-AF65-F5344CB8AC3E}">
        <p14:creationId xmlns:p14="http://schemas.microsoft.com/office/powerpoint/2010/main" val="148658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915816" y="0"/>
            <a:ext cx="5775063" cy="783558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Ccaracocha:</a:t>
            </a:r>
            <a:br>
              <a:rPr lang="es-ES_tradnl" dirty="0" smtClean="0"/>
            </a:br>
            <a:r>
              <a:rPr lang="es-ES_tradnl" sz="2200" dirty="0" smtClean="0"/>
              <a:t>Debemos llenar los 35MMC. </a:t>
            </a:r>
            <a:endParaRPr lang="es-ES_tradnl" sz="2200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60" y="1600200"/>
            <a:ext cx="7401280" cy="4525963"/>
          </a:xfrm>
        </p:spPr>
      </p:pic>
    </p:spTree>
    <p:extLst>
      <p:ext uri="{BB962C8B-B14F-4D97-AF65-F5344CB8AC3E}">
        <p14:creationId xmlns:p14="http://schemas.microsoft.com/office/powerpoint/2010/main" val="108030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2000" b="1" dirty="0" smtClean="0"/>
              <a:t>Conclusiones al </a:t>
            </a:r>
            <a:r>
              <a:rPr lang="es-ES" sz="2000" b="1" dirty="0" smtClean="0"/>
              <a:t>25 </a:t>
            </a:r>
            <a:r>
              <a:rPr lang="es-ES" sz="2000" b="1" dirty="0" smtClean="0"/>
              <a:t>de </a:t>
            </a:r>
            <a:r>
              <a:rPr lang="es-ES" sz="2000" b="1" dirty="0" smtClean="0"/>
              <a:t>febrero 2019</a:t>
            </a:r>
            <a:endParaRPr lang="es-ES" sz="2000" b="1" dirty="0"/>
          </a:p>
        </p:txBody>
      </p:sp>
      <p:sp>
        <p:nvSpPr>
          <p:cNvPr id="2" name="CuadroTexto 1"/>
          <p:cNvSpPr txBox="1"/>
          <p:nvPr/>
        </p:nvSpPr>
        <p:spPr>
          <a:xfrm>
            <a:off x="467544" y="1556792"/>
            <a:ext cx="82089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endParaRPr lang="es-ES_tradnl" sz="3200" dirty="0" smtClean="0"/>
          </a:p>
          <a:p>
            <a:pPr marL="285750" indent="-285750">
              <a:buFont typeface="Arial" charset="0"/>
              <a:buChar char="•"/>
            </a:pPr>
            <a:r>
              <a:rPr lang="es-ES_tradnl" sz="3200" dirty="0" smtClean="0"/>
              <a:t>Algo más cálidos hasta el otoño. Quizá invierno pero más incertidumbre.</a:t>
            </a:r>
          </a:p>
          <a:p>
            <a:pPr marL="285750" indent="-285750">
              <a:buFont typeface="Arial" charset="0"/>
              <a:buChar char="•"/>
            </a:pPr>
            <a:r>
              <a:rPr lang="es-ES_tradnl" sz="3200" dirty="0" smtClean="0"/>
              <a:t>Siguen las lluvias en marzo.</a:t>
            </a:r>
          </a:p>
          <a:p>
            <a:pPr marL="285750" indent="-285750">
              <a:buFont typeface="Arial" charset="0"/>
              <a:buChar char="•"/>
            </a:pPr>
            <a:r>
              <a:rPr lang="es-ES_tradnl" sz="3200" dirty="0" smtClean="0"/>
              <a:t>Posible final prematuro de las mismas que impediría llenar Choclococha.</a:t>
            </a:r>
          </a:p>
          <a:p>
            <a:pPr marL="285750" indent="-285750">
              <a:buFont typeface="Arial" charset="0"/>
              <a:buChar char="•"/>
            </a:pPr>
            <a:r>
              <a:rPr lang="es-ES_tradnl" sz="3200" dirty="0" smtClean="0"/>
              <a:t>Necesario monitorear El Niño en el 2019.</a:t>
            </a:r>
            <a:endParaRPr lang="es-ES_tradnl" sz="3200" dirty="0" smtClean="0"/>
          </a:p>
        </p:txBody>
      </p:sp>
    </p:spTree>
    <p:extLst>
      <p:ext uri="{BB962C8B-B14F-4D97-AF65-F5344CB8AC3E}">
        <p14:creationId xmlns:p14="http://schemas.microsoft.com/office/powerpoint/2010/main" val="291399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903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78331"/>
            <a:ext cx="5184576" cy="227505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813" y="3565861"/>
            <a:ext cx="5102559" cy="2808311"/>
          </a:xfrm>
          <a:prstGeom prst="rect">
            <a:avLst/>
          </a:prstGeom>
        </p:spPr>
      </p:pic>
      <p:sp>
        <p:nvSpPr>
          <p:cNvPr id="7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054983" cy="926274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Conceptos Básicos: Influencia Oceánica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94820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78331"/>
            <a:ext cx="5184576" cy="227505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813" y="3565861"/>
            <a:ext cx="5102559" cy="2808311"/>
          </a:xfrm>
          <a:prstGeom prst="rect">
            <a:avLst/>
          </a:prstGeom>
        </p:spPr>
      </p:pic>
      <p:sp>
        <p:nvSpPr>
          <p:cNvPr id="7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054983" cy="926274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Conceptos Básicos: Influencia Oceánica</a:t>
            </a:r>
            <a:endParaRPr lang="es-ES_tradnl" dirty="0"/>
          </a:p>
        </p:txBody>
      </p:sp>
      <p:sp>
        <p:nvSpPr>
          <p:cNvPr id="8" name="Elipse 7"/>
          <p:cNvSpPr/>
          <p:nvPr/>
        </p:nvSpPr>
        <p:spPr>
          <a:xfrm>
            <a:off x="3624679" y="4897044"/>
            <a:ext cx="1883426" cy="864096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CuadroTexto 9"/>
          <p:cNvSpPr txBox="1"/>
          <p:nvPr/>
        </p:nvSpPr>
        <p:spPr>
          <a:xfrm>
            <a:off x="2657952" y="5713513"/>
            <a:ext cx="1152128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sz="2400" b="1" dirty="0" smtClean="0"/>
              <a:t>Verano 2017</a:t>
            </a:r>
            <a:endParaRPr lang="es-ES_tradnl" sz="2400" b="1" dirty="0"/>
          </a:p>
        </p:txBody>
      </p:sp>
    </p:spTree>
    <p:extLst>
      <p:ext uri="{BB962C8B-B14F-4D97-AF65-F5344CB8AC3E}">
        <p14:creationId xmlns:p14="http://schemas.microsoft.com/office/powerpoint/2010/main" val="136365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78331"/>
            <a:ext cx="5184576" cy="227505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813" y="3565861"/>
            <a:ext cx="5102559" cy="2808311"/>
          </a:xfrm>
          <a:prstGeom prst="rect">
            <a:avLst/>
          </a:prstGeom>
        </p:spPr>
      </p:pic>
      <p:sp>
        <p:nvSpPr>
          <p:cNvPr id="7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054983" cy="926274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Conceptos Básicos: Influencia Oceánica</a:t>
            </a:r>
            <a:endParaRPr lang="es-ES_tradnl" dirty="0"/>
          </a:p>
        </p:txBody>
      </p:sp>
      <p:sp>
        <p:nvSpPr>
          <p:cNvPr id="9" name="Elipse 8"/>
          <p:cNvSpPr/>
          <p:nvPr/>
        </p:nvSpPr>
        <p:spPr>
          <a:xfrm>
            <a:off x="5326946" y="4867301"/>
            <a:ext cx="1913670" cy="864096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CuadroTexto 10"/>
          <p:cNvSpPr txBox="1"/>
          <p:nvPr/>
        </p:nvSpPr>
        <p:spPr>
          <a:xfrm>
            <a:off x="7752027" y="5675344"/>
            <a:ext cx="1152128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sz="2400" b="1" smtClean="0"/>
              <a:t>Verano 2018</a:t>
            </a:r>
            <a:endParaRPr lang="es-ES_tradnl" sz="2400" b="1" dirty="0"/>
          </a:p>
        </p:txBody>
      </p:sp>
    </p:spTree>
    <p:extLst>
      <p:ext uri="{BB962C8B-B14F-4D97-AF65-F5344CB8AC3E}">
        <p14:creationId xmlns:p14="http://schemas.microsoft.com/office/powerpoint/2010/main" val="93215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78331"/>
            <a:ext cx="5184576" cy="227505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813" y="3565861"/>
            <a:ext cx="5102559" cy="2808311"/>
          </a:xfrm>
          <a:prstGeom prst="rect">
            <a:avLst/>
          </a:prstGeom>
        </p:spPr>
      </p:pic>
      <p:sp>
        <p:nvSpPr>
          <p:cNvPr id="7" name="Título 2"/>
          <p:cNvSpPr>
            <a:spLocks noGrp="1"/>
          </p:cNvSpPr>
          <p:nvPr>
            <p:ph type="title"/>
          </p:nvPr>
        </p:nvSpPr>
        <p:spPr>
          <a:xfrm>
            <a:off x="3502797" y="260648"/>
            <a:ext cx="5054983" cy="926274"/>
          </a:xfrm>
        </p:spPr>
        <p:txBody>
          <a:bodyPr>
            <a:normAutofit/>
          </a:bodyPr>
          <a:lstStyle/>
          <a:p>
            <a:r>
              <a:rPr lang="es-ES_tradnl" sz="4800" dirty="0" smtClean="0"/>
              <a:t>AHORA!</a:t>
            </a:r>
            <a:endParaRPr lang="es-ES_tradnl" sz="4800" dirty="0"/>
          </a:p>
        </p:txBody>
      </p:sp>
      <p:sp>
        <p:nvSpPr>
          <p:cNvPr id="9" name="Elipse 8"/>
          <p:cNvSpPr/>
          <p:nvPr/>
        </p:nvSpPr>
        <p:spPr>
          <a:xfrm>
            <a:off x="3562265" y="4105920"/>
            <a:ext cx="1913670" cy="864096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CuadroTexto 10"/>
          <p:cNvSpPr txBox="1"/>
          <p:nvPr/>
        </p:nvSpPr>
        <p:spPr>
          <a:xfrm>
            <a:off x="7752027" y="5675344"/>
            <a:ext cx="1152128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sz="2400" b="1" dirty="0" smtClean="0"/>
              <a:t>Verano </a:t>
            </a:r>
            <a:r>
              <a:rPr lang="es-ES_tradnl" sz="2400" b="1" dirty="0" smtClean="0"/>
              <a:t>2019</a:t>
            </a:r>
            <a:endParaRPr lang="es-ES_tradnl" sz="2400" b="1" dirty="0"/>
          </a:p>
        </p:txBody>
      </p:sp>
    </p:spTree>
    <p:extLst>
      <p:ext uri="{BB962C8B-B14F-4D97-AF65-F5344CB8AC3E}">
        <p14:creationId xmlns:p14="http://schemas.microsoft.com/office/powerpoint/2010/main" val="187005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486" y="1254151"/>
            <a:ext cx="6675774" cy="5157499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Cómo vamos en el Océano</a:t>
            </a:r>
            <a:endParaRPr lang="es-ES_tradnl" dirty="0"/>
          </a:p>
        </p:txBody>
      </p:sp>
      <p:sp>
        <p:nvSpPr>
          <p:cNvPr id="7" name="Rectángulo 6"/>
          <p:cNvSpPr/>
          <p:nvPr/>
        </p:nvSpPr>
        <p:spPr>
          <a:xfrm>
            <a:off x="841441" y="6162044"/>
            <a:ext cx="7442164" cy="2678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Rectángulo 7"/>
          <p:cNvSpPr/>
          <p:nvPr/>
        </p:nvSpPr>
        <p:spPr>
          <a:xfrm>
            <a:off x="822689" y="1254151"/>
            <a:ext cx="7442164" cy="6920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Rectángulo 9"/>
          <p:cNvSpPr/>
          <p:nvPr/>
        </p:nvSpPr>
        <p:spPr>
          <a:xfrm rot="5400000">
            <a:off x="-1189436" y="3629094"/>
            <a:ext cx="4561844" cy="5040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Rectángulo 10"/>
          <p:cNvSpPr/>
          <p:nvPr/>
        </p:nvSpPr>
        <p:spPr>
          <a:xfrm>
            <a:off x="3275856" y="3632334"/>
            <a:ext cx="3384376" cy="432048"/>
          </a:xfrm>
          <a:prstGeom prst="rect">
            <a:avLst/>
          </a:prstGeom>
          <a:noFill/>
          <a:ln w="31750">
            <a:solidFill>
              <a:schemeClr val="tx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2" name="Rectángulo 11"/>
          <p:cNvSpPr/>
          <p:nvPr/>
        </p:nvSpPr>
        <p:spPr>
          <a:xfrm>
            <a:off x="6660232" y="3848358"/>
            <a:ext cx="371010" cy="444738"/>
          </a:xfrm>
          <a:prstGeom prst="rect">
            <a:avLst/>
          </a:prstGeom>
          <a:noFill/>
          <a:ln w="31750">
            <a:solidFill>
              <a:schemeClr val="tx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CuadroTexto 12"/>
          <p:cNvSpPr txBox="1"/>
          <p:nvPr/>
        </p:nvSpPr>
        <p:spPr>
          <a:xfrm>
            <a:off x="1190449" y="1213961"/>
            <a:ext cx="668487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Tenemos en curso una edición débil de ambos </a:t>
            </a:r>
            <a:r>
              <a:rPr lang="es-ES_tradnl" dirty="0" smtClean="0"/>
              <a:t>El Niño.</a:t>
            </a:r>
          </a:p>
          <a:p>
            <a:pPr algn="ctr"/>
            <a:r>
              <a:rPr lang="es-ES_tradnl" dirty="0" smtClean="0"/>
              <a:t>El </a:t>
            </a:r>
            <a:r>
              <a:rPr lang="es-ES_tradnl" dirty="0"/>
              <a:t>o</a:t>
            </a:r>
            <a:r>
              <a:rPr lang="es-ES_tradnl" dirty="0" smtClean="0"/>
              <a:t>ceánico </a:t>
            </a:r>
            <a:r>
              <a:rPr lang="es-ES_tradnl" dirty="0" smtClean="0"/>
              <a:t>y </a:t>
            </a:r>
            <a:r>
              <a:rPr lang="es-ES_tradnl" dirty="0" smtClean="0"/>
              <a:t>el costero </a:t>
            </a:r>
            <a:r>
              <a:rPr lang="es-ES_tradnl" dirty="0" smtClean="0"/>
              <a:t>además.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31052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491880" y="116632"/>
            <a:ext cx="5317675" cy="52291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Cómo vamos con las </a:t>
            </a:r>
            <a:r>
              <a:rPr lang="es-ES_tradnl" dirty="0" smtClean="0"/>
              <a:t>lluvias:</a:t>
            </a:r>
            <a:r>
              <a:rPr lang="es-ES_tradnl" smtClean="0"/>
              <a:t/>
            </a:r>
            <a:br>
              <a:rPr lang="es-ES_tradnl" smtClean="0"/>
            </a:br>
            <a:r>
              <a:rPr lang="es-ES_tradnl" smtClean="0"/>
              <a:t>Sólidos</a:t>
            </a: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268760"/>
            <a:ext cx="3960440" cy="504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6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640681"/>
            <a:ext cx="6985000" cy="4445000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491880" y="260648"/>
            <a:ext cx="5054983" cy="52291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Medición de Lluvias</a:t>
            </a:r>
            <a:br>
              <a:rPr lang="es-ES_tradnl" dirty="0" smtClean="0"/>
            </a:br>
            <a:r>
              <a:rPr lang="es-ES_tradnl" dirty="0" smtClean="0"/>
              <a:t>Costa de Ica 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2166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mbiant PPT -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Ambiant PPT - Tema</Template>
  <TotalTime>30700</TotalTime>
  <Words>355</Words>
  <Application>Microsoft Macintosh PowerPoint</Application>
  <PresentationFormat>Presentación en pantalla (4:3)</PresentationFormat>
  <Paragraphs>44</Paragraphs>
  <Slides>24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8" baseType="lpstr">
      <vt:lpstr>Arial Bold</vt:lpstr>
      <vt:lpstr>Calibri</vt:lpstr>
      <vt:lpstr>Arial</vt:lpstr>
      <vt:lpstr>Ambiant PPT - Tema</vt:lpstr>
      <vt:lpstr>ACTUALIZACIÓN DE LAS PRESPECTIVAS CLIMÁTICAS 2019  Para el Valle de Ica </vt:lpstr>
      <vt:lpstr>Conceptos Básicos: Influencia Marina Costera</vt:lpstr>
      <vt:lpstr>Conceptos Básicos: Influencia Oceánica</vt:lpstr>
      <vt:lpstr>Conceptos Básicos: Influencia Oceánica</vt:lpstr>
      <vt:lpstr>Conceptos Básicos: Influencia Oceánica</vt:lpstr>
      <vt:lpstr>AHORA!</vt:lpstr>
      <vt:lpstr>Cómo vamos en el Océano</vt:lpstr>
      <vt:lpstr>Cómo vamos con las lluvias: Sólidos</vt:lpstr>
      <vt:lpstr>Medición de Lluvias Costa de Ica </vt:lpstr>
      <vt:lpstr>Medición de Lluvias Costa de Ica </vt:lpstr>
      <vt:lpstr>Medición de Lluvias Costa de Ica </vt:lpstr>
      <vt:lpstr>Medición de Lluvias Partes Altas de Ica </vt:lpstr>
      <vt:lpstr>Medición de Lluvias Partes Altas de Ica </vt:lpstr>
      <vt:lpstr>Cómo vamos con las temperaturas</vt:lpstr>
      <vt:lpstr>Y el mar frente a la costa se ha estado calentando por el norte y ha sufrido un leve enfriamiento por el sur (Vientos). ¿Se acuerdan de la Paraca?</vt:lpstr>
      <vt:lpstr>Los vientos alisios se han debilitado. Seguirían así</vt:lpstr>
      <vt:lpstr>Lo que agrega más calor al mar debajo de la superficie</vt:lpstr>
      <vt:lpstr>ENFEN: 22 de febrero</vt:lpstr>
      <vt:lpstr>Pronósticos de Temperaturas CFS  Marzo-Mayo y Junio- Agosto</vt:lpstr>
      <vt:lpstr>Pronósticos de Lluvias CFS  marzo y abril</vt:lpstr>
      <vt:lpstr>Choclococha: Aun un poco bajo. Realista superar 100MMC. Difícil llenar 130MMC.</vt:lpstr>
      <vt:lpstr>Ccaracocha: Debemos llenar los 35MMC. </vt:lpstr>
      <vt:lpstr>Conclusiones al 25 de febrero 2019</vt:lpstr>
      <vt:lpstr>Presentación de PowerPoint</vt:lpstr>
    </vt:vector>
  </TitlesOfParts>
  <Manager/>
  <Company>Meteorológica SAC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INFORME DE MONITOREO Y PRONOSTICO DE CAUDALES DE LARGO PLAZO – CUENCA RÍMAC</dc:title>
  <dc:subject/>
  <dc:creator>Jonathan Cárdenas</dc:creator>
  <cp:keywords/>
  <dc:description/>
  <cp:lastModifiedBy>Usuario de Microsoft Office</cp:lastModifiedBy>
  <cp:revision>1548</cp:revision>
  <cp:lastPrinted>2014-08-05T22:55:59Z</cp:lastPrinted>
  <dcterms:created xsi:type="dcterms:W3CDTF">2013-10-16T23:13:45Z</dcterms:created>
  <dcterms:modified xsi:type="dcterms:W3CDTF">2019-02-25T02:55:28Z</dcterms:modified>
  <cp:category/>
</cp:coreProperties>
</file>