
<file path=[Content_Types].xml><?xml version="1.0" encoding="utf-8"?>
<Types xmlns="http://schemas.openxmlformats.org/package/2006/content-types">
  <Default Extension="xml" ContentType="application/xml"/>
  <Default Extension="png" ContentType="image/png"/>
  <Default Extension="jpg" ContentType="image/jpeg"/>
  <Default Extension="gif" ContentType="image/gif"/>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7"/>
  </p:notesMasterIdLst>
  <p:sldIdLst>
    <p:sldId id="256" r:id="rId2"/>
    <p:sldId id="354" r:id="rId3"/>
    <p:sldId id="352" r:id="rId4"/>
    <p:sldId id="355" r:id="rId5"/>
    <p:sldId id="356" r:id="rId6"/>
    <p:sldId id="353" r:id="rId7"/>
    <p:sldId id="357" r:id="rId8"/>
    <p:sldId id="358" r:id="rId9"/>
    <p:sldId id="359" r:id="rId10"/>
    <p:sldId id="360" r:id="rId11"/>
    <p:sldId id="361" r:id="rId12"/>
    <p:sldId id="362" r:id="rId13"/>
    <p:sldId id="363" r:id="rId14"/>
    <p:sldId id="364" r:id="rId15"/>
    <p:sldId id="368" r:id="rId16"/>
    <p:sldId id="381" r:id="rId17"/>
    <p:sldId id="365" r:id="rId18"/>
    <p:sldId id="366" r:id="rId19"/>
    <p:sldId id="367" r:id="rId20"/>
    <p:sldId id="369" r:id="rId21"/>
    <p:sldId id="370" r:id="rId22"/>
    <p:sldId id="371" r:id="rId23"/>
    <p:sldId id="322" r:id="rId24"/>
    <p:sldId id="372" r:id="rId25"/>
    <p:sldId id="373" r:id="rId26"/>
    <p:sldId id="374" r:id="rId27"/>
    <p:sldId id="332" r:id="rId28"/>
    <p:sldId id="377" r:id="rId29"/>
    <p:sldId id="375" r:id="rId30"/>
    <p:sldId id="376" r:id="rId31"/>
    <p:sldId id="378" r:id="rId32"/>
    <p:sldId id="379" r:id="rId33"/>
    <p:sldId id="380" r:id="rId34"/>
    <p:sldId id="340" r:id="rId35"/>
    <p:sldId id="283" r:id="rId36"/>
  </p:sldIdLst>
  <p:sldSz cx="9144000" cy="6858000" type="screen4x3"/>
  <p:notesSz cx="6858000" cy="9144000"/>
  <p:defaultText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91E"/>
    <a:srgbClr val="0033CC"/>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854" autoAdjust="0"/>
    <p:restoredTop sz="96325" autoAdjust="0"/>
  </p:normalViewPr>
  <p:slideViewPr>
    <p:cSldViewPr>
      <p:cViewPr>
        <p:scale>
          <a:sx n="95" d="100"/>
          <a:sy n="95" d="100"/>
        </p:scale>
        <p:origin x="2680" y="91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notesMaster" Target="notesMasters/notesMaster1.xml"/><Relationship Id="rId38" Type="http://schemas.openxmlformats.org/officeDocument/2006/relationships/presProps" Target="presProps.xml"/><Relationship Id="rId39" Type="http://schemas.openxmlformats.org/officeDocument/2006/relationships/viewProps" Target="viewProps.xml"/><Relationship Id="rId40" Type="http://schemas.openxmlformats.org/officeDocument/2006/relationships/theme" Target="theme/theme1.xml"/><Relationship Id="rId4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PE"/>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9620504-92B6-4E1C-8DC9-266B9C432D5A}" type="datetimeFigureOut">
              <a:rPr lang="es-PE" smtClean="0"/>
              <a:t>15/10/18</a:t>
            </a:fld>
            <a:endParaRPr lang="es-PE"/>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PE"/>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PE"/>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4BBE69B-7005-4DDF-B3FF-A194A47DED3E}" type="slidenum">
              <a:rPr lang="es-PE" smtClean="0"/>
              <a:t>‹Nr.›</a:t>
            </a:fld>
            <a:endParaRPr lang="es-PE"/>
          </a:p>
        </p:txBody>
      </p:sp>
    </p:spTree>
    <p:extLst>
      <p:ext uri="{BB962C8B-B14F-4D97-AF65-F5344CB8AC3E}">
        <p14:creationId xmlns:p14="http://schemas.microsoft.com/office/powerpoint/2010/main" val="25097318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PE" dirty="0"/>
          </a:p>
        </p:txBody>
      </p:sp>
      <p:sp>
        <p:nvSpPr>
          <p:cNvPr id="4" name="3 Marcador de número de diapositiva"/>
          <p:cNvSpPr>
            <a:spLocks noGrp="1"/>
          </p:cNvSpPr>
          <p:nvPr>
            <p:ph type="sldNum" sz="quarter" idx="10"/>
          </p:nvPr>
        </p:nvSpPr>
        <p:spPr/>
        <p:txBody>
          <a:bodyPr/>
          <a:lstStyle/>
          <a:p>
            <a:fld id="{24BBE69B-7005-4DDF-B3FF-A194A47DED3E}" type="slidenum">
              <a:rPr lang="es-PE" smtClean="0"/>
              <a:t>27</a:t>
            </a:fld>
            <a:endParaRPr lang="es-PE"/>
          </a:p>
        </p:txBody>
      </p:sp>
    </p:spTree>
    <p:extLst>
      <p:ext uri="{BB962C8B-B14F-4D97-AF65-F5344CB8AC3E}">
        <p14:creationId xmlns:p14="http://schemas.microsoft.com/office/powerpoint/2010/main" val="15542937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PE" dirty="0"/>
          </a:p>
        </p:txBody>
      </p:sp>
      <p:sp>
        <p:nvSpPr>
          <p:cNvPr id="4" name="3 Marcador de número de diapositiva"/>
          <p:cNvSpPr>
            <a:spLocks noGrp="1"/>
          </p:cNvSpPr>
          <p:nvPr>
            <p:ph type="sldNum" sz="quarter" idx="10"/>
          </p:nvPr>
        </p:nvSpPr>
        <p:spPr/>
        <p:txBody>
          <a:bodyPr/>
          <a:lstStyle/>
          <a:p>
            <a:fld id="{24BBE69B-7005-4DDF-B3FF-A194A47DED3E}" type="slidenum">
              <a:rPr lang="es-PE" smtClean="0"/>
              <a:t>28</a:t>
            </a:fld>
            <a:endParaRPr lang="es-PE"/>
          </a:p>
        </p:txBody>
      </p:sp>
    </p:spTree>
    <p:extLst>
      <p:ext uri="{BB962C8B-B14F-4D97-AF65-F5344CB8AC3E}">
        <p14:creationId xmlns:p14="http://schemas.microsoft.com/office/powerpoint/2010/main" val="21162665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Portada">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3303460"/>
            <a:ext cx="7772400" cy="786699"/>
          </a:xfrm>
          <a:prstGeom prst="rect">
            <a:avLst/>
          </a:prstGeom>
        </p:spPr>
        <p:txBody>
          <a:bodyPr>
            <a:normAutofit/>
          </a:bodyPr>
          <a:lstStyle>
            <a:lvl1pPr>
              <a:defRPr sz="3200">
                <a:solidFill>
                  <a:srgbClr val="636463"/>
                </a:solidFill>
                <a:latin typeface="Arial Bold"/>
                <a:cs typeface="Arial Bold"/>
              </a:defRPr>
            </a:lvl1pPr>
          </a:lstStyle>
          <a:p>
            <a:r>
              <a:rPr lang="es-ES" smtClean="0"/>
              <a:t>Haga clic para modificar el estilo de título del patrón</a:t>
            </a:r>
            <a:endParaRPr lang="es-ES" dirty="0"/>
          </a:p>
        </p:txBody>
      </p:sp>
      <p:sp>
        <p:nvSpPr>
          <p:cNvPr id="3" name="Subtítulo 2"/>
          <p:cNvSpPr>
            <a:spLocks noGrp="1"/>
          </p:cNvSpPr>
          <p:nvPr>
            <p:ph type="subTitle" idx="1"/>
          </p:nvPr>
        </p:nvSpPr>
        <p:spPr>
          <a:xfrm>
            <a:off x="1371600" y="4357579"/>
            <a:ext cx="6400800" cy="713814"/>
          </a:xfrm>
          <a:prstGeom prst="rect">
            <a:avLst/>
          </a:prstGeom>
        </p:spPr>
        <p:txBody>
          <a:bodyPr>
            <a:normAutofit/>
          </a:bodyPr>
          <a:lstStyle>
            <a:lvl1pPr marL="0" indent="0" algn="ctr">
              <a:buNone/>
              <a:defRPr sz="1200">
                <a:solidFill>
                  <a:srgbClr val="636463"/>
                </a:solidFill>
                <a:latin typeface="Arial Bold"/>
                <a:cs typeface="Arial Bold"/>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dirty="0"/>
          </a:p>
        </p:txBody>
      </p:sp>
    </p:spTree>
    <p:extLst>
      <p:ext uri="{BB962C8B-B14F-4D97-AF65-F5344CB8AC3E}">
        <p14:creationId xmlns:p14="http://schemas.microsoft.com/office/powerpoint/2010/main" val="31935811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Cierre - Verde">
    <p:bg>
      <p:bgPr>
        <a:blipFill rotWithShape="1">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80202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Cierre - Azul">
    <p:bg>
      <p:bgPr>
        <a:blipFill rotWithShape="1">
          <a:blip/>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97490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Cierre - Amarillo">
    <p:bg>
      <p:bgPr>
        <a:blipFill rotWithShape="1">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98723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ítulo y objetos">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Marcador de contenido 2"/>
          <p:cNvSpPr>
            <a:spLocks noGrp="1"/>
          </p:cNvSpPr>
          <p:nvPr>
            <p:ph idx="1"/>
          </p:nvPr>
        </p:nvSpPr>
        <p:spPr>
          <a:xfrm>
            <a:off x="457200" y="1600200"/>
            <a:ext cx="8229600" cy="4525963"/>
          </a:xfrm>
          <a:prstGeom prst="rect">
            <a:avLst/>
          </a:prstGeom>
        </p:spPr>
        <p:txBody>
          <a:bodyPr>
            <a:normAutofit/>
          </a:bodyPr>
          <a:lstStyle>
            <a:lvl1pPr marL="0" indent="0">
              <a:buNone/>
              <a:defRPr sz="1200">
                <a:solidFill>
                  <a:srgbClr val="636463"/>
                </a:solidFill>
                <a:latin typeface="Arial Bold"/>
                <a:cs typeface="Arial Bold"/>
              </a:defRPr>
            </a:lvl1pPr>
            <a:lvl2pPr marL="457200" indent="0">
              <a:buNone/>
              <a:defRPr sz="1100">
                <a:solidFill>
                  <a:srgbClr val="636463"/>
                </a:solidFill>
                <a:latin typeface="Arial Bold"/>
                <a:cs typeface="Arial Bold"/>
              </a:defRPr>
            </a:lvl2pPr>
            <a:lvl3pPr marL="914400" indent="0">
              <a:buNone/>
              <a:defRPr sz="1050">
                <a:solidFill>
                  <a:srgbClr val="636463"/>
                </a:solidFill>
                <a:latin typeface="Arial Bold"/>
                <a:cs typeface="Arial Bold"/>
              </a:defRPr>
            </a:lvl3pPr>
            <a:lvl4pPr marL="1371600" indent="0">
              <a:buNone/>
              <a:defRPr sz="1000">
                <a:solidFill>
                  <a:srgbClr val="636463"/>
                </a:solidFill>
                <a:latin typeface="Arial Bold"/>
                <a:cs typeface="Arial Bold"/>
              </a:defRPr>
            </a:lvl4pPr>
            <a:lvl5pPr marL="1828800" indent="0">
              <a:buNone/>
              <a:defRPr sz="1000">
                <a:solidFill>
                  <a:srgbClr val="636463"/>
                </a:solidFill>
                <a:latin typeface="Arial Bold"/>
                <a:cs typeface="Arial Bold"/>
              </a:defRPr>
            </a:lvl5pPr>
          </a:lstStyle>
          <a:p>
            <a:pPr lvl="0"/>
            <a:r>
              <a:rPr lang="es-ES" smtClean="0"/>
              <a:t>Haga clic para modificar el estilo de texto del patrón</a:t>
            </a:r>
          </a:p>
        </p:txBody>
      </p:sp>
      <p:sp>
        <p:nvSpPr>
          <p:cNvPr id="4" name="Título 1"/>
          <p:cNvSpPr>
            <a:spLocks noGrp="1"/>
          </p:cNvSpPr>
          <p:nvPr>
            <p:ph type="title"/>
          </p:nvPr>
        </p:nvSpPr>
        <p:spPr>
          <a:xfrm>
            <a:off x="3502797" y="664012"/>
            <a:ext cx="5054983" cy="522910"/>
          </a:xfrm>
          <a:prstGeom prst="rect">
            <a:avLst/>
          </a:prstGeom>
        </p:spPr>
        <p:txBody>
          <a:bodyPr>
            <a:normAutofit/>
          </a:bodyPr>
          <a:lstStyle>
            <a:lvl1pPr algn="r">
              <a:defRPr sz="3200">
                <a:solidFill>
                  <a:srgbClr val="636463"/>
                </a:solidFill>
                <a:latin typeface="Arial Bold"/>
                <a:cs typeface="Arial Bold"/>
              </a:defRPr>
            </a:lvl1pPr>
          </a:lstStyle>
          <a:p>
            <a:r>
              <a:rPr lang="es-ES" smtClean="0"/>
              <a:t>Haga clic para modificar el estilo de título del patrón</a:t>
            </a:r>
            <a:endParaRPr lang="es-ES" dirty="0"/>
          </a:p>
        </p:txBody>
      </p:sp>
    </p:spTree>
    <p:extLst>
      <p:ext uri="{BB962C8B-B14F-4D97-AF65-F5344CB8AC3E}">
        <p14:creationId xmlns:p14="http://schemas.microsoft.com/office/powerpoint/2010/main" val="14669352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ubportada">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70573"/>
            <a:ext cx="7772400" cy="1021288"/>
          </a:xfrm>
          <a:prstGeom prst="rect">
            <a:avLst/>
          </a:prstGeom>
        </p:spPr>
        <p:txBody>
          <a:bodyPr anchor="t"/>
          <a:lstStyle>
            <a:lvl1pPr algn="ctr">
              <a:defRPr sz="4000" b="1" cap="all">
                <a:solidFill>
                  <a:srgbClr val="636463"/>
                </a:solidFill>
                <a:latin typeface="Arial Bold"/>
                <a:cs typeface="Arial Bold"/>
              </a:defRPr>
            </a:lvl1pPr>
          </a:lstStyle>
          <a:p>
            <a:r>
              <a:rPr lang="es-ES" smtClean="0"/>
              <a:t>Haga clic para modificar el estilo de título del patrón</a:t>
            </a:r>
            <a:endParaRPr lang="es-ES" dirty="0"/>
          </a:p>
        </p:txBody>
      </p:sp>
      <p:sp>
        <p:nvSpPr>
          <p:cNvPr id="3" name="Marcador de texto 2"/>
          <p:cNvSpPr>
            <a:spLocks noGrp="1"/>
          </p:cNvSpPr>
          <p:nvPr>
            <p:ph type="body" idx="1"/>
          </p:nvPr>
        </p:nvSpPr>
        <p:spPr>
          <a:xfrm>
            <a:off x="722313" y="5607694"/>
            <a:ext cx="7772400" cy="480928"/>
          </a:xfrm>
          <a:prstGeom prst="rect">
            <a:avLst/>
          </a:prstGeom>
        </p:spPr>
        <p:txBody>
          <a:bodyPr anchor="b"/>
          <a:lstStyle>
            <a:lvl1pPr marL="0" indent="0" algn="ctr">
              <a:buNone/>
              <a:defRPr sz="2000">
                <a:solidFill>
                  <a:srgbClr val="636463"/>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7" name="Picture Placeholder 10"/>
          <p:cNvSpPr>
            <a:spLocks noGrp="1"/>
          </p:cNvSpPr>
          <p:nvPr>
            <p:ph type="pic" sz="quarter" idx="13"/>
          </p:nvPr>
        </p:nvSpPr>
        <p:spPr>
          <a:xfrm>
            <a:off x="1764792" y="555668"/>
            <a:ext cx="5638800" cy="3657600"/>
          </a:xfrm>
          <a:prstGeom prst="rect">
            <a:avLst/>
          </a:prstGeom>
        </p:spPr>
        <p:txBody>
          <a:bodyPr/>
          <a:lstStyle>
            <a:lvl1pPr algn="ctr">
              <a:buNone/>
              <a:defRPr>
                <a:solidFill>
                  <a:srgbClr val="636463"/>
                </a:solidFill>
                <a:latin typeface="Arial Bold"/>
                <a:cs typeface="Arial Bold"/>
              </a:defRPr>
            </a:lvl1pPr>
          </a:lstStyle>
          <a:p>
            <a:r>
              <a:rPr lang="es-ES" dirty="0" smtClean="0"/>
              <a:t>Haga clic en el icono para agregar una imagen</a:t>
            </a:r>
            <a:endParaRPr dirty="0"/>
          </a:p>
        </p:txBody>
      </p:sp>
    </p:spTree>
    <p:extLst>
      <p:ext uri="{BB962C8B-B14F-4D97-AF65-F5344CB8AC3E}">
        <p14:creationId xmlns:p14="http://schemas.microsoft.com/office/powerpoint/2010/main" val="18866137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 Texto + Imagen">
    <p:bg>
      <p:bgPr>
        <a:blipFill rotWithShape="1">
          <a:blip r:embed="rId2"/>
          <a:stretch>
            <a:fillRect/>
          </a:stretch>
        </a:blipFill>
        <a:effectLst/>
      </p:bgPr>
    </p:bg>
    <p:spTree>
      <p:nvGrpSpPr>
        <p:cNvPr id="1" name=""/>
        <p:cNvGrpSpPr/>
        <p:nvPr/>
      </p:nvGrpSpPr>
      <p:grpSpPr>
        <a:xfrm>
          <a:off x="0" y="0"/>
          <a:ext cx="0" cy="0"/>
          <a:chOff x="0" y="0"/>
          <a:chExt cx="0" cy="0"/>
        </a:xfrm>
      </p:grpSpPr>
      <p:sp>
        <p:nvSpPr>
          <p:cNvPr id="17" name="Marcador de posición de imagen 16"/>
          <p:cNvSpPr>
            <a:spLocks noGrp="1"/>
          </p:cNvSpPr>
          <p:nvPr>
            <p:ph type="pic" sz="quarter" idx="10"/>
          </p:nvPr>
        </p:nvSpPr>
        <p:spPr>
          <a:xfrm>
            <a:off x="4605658" y="1600200"/>
            <a:ext cx="3952122" cy="4525963"/>
          </a:xfrm>
          <a:prstGeom prst="rect">
            <a:avLst/>
          </a:prstGeom>
        </p:spPr>
        <p:txBody>
          <a:bodyPr>
            <a:normAutofit/>
          </a:bodyPr>
          <a:lstStyle>
            <a:lvl1pPr>
              <a:defRPr sz="1600">
                <a:solidFill>
                  <a:srgbClr val="636463"/>
                </a:solidFill>
                <a:latin typeface="Arial Bold"/>
                <a:cs typeface="Arial Bold"/>
              </a:defRPr>
            </a:lvl1pPr>
          </a:lstStyle>
          <a:p>
            <a:r>
              <a:rPr lang="es-ES" dirty="0" smtClean="0"/>
              <a:t>Haga clic en el icono para agregar una imagen</a:t>
            </a:r>
            <a:endParaRPr lang="es-ES" dirty="0"/>
          </a:p>
        </p:txBody>
      </p:sp>
      <p:sp>
        <p:nvSpPr>
          <p:cNvPr id="18" name="Marcador de contenido 2"/>
          <p:cNvSpPr>
            <a:spLocks noGrp="1"/>
          </p:cNvSpPr>
          <p:nvPr>
            <p:ph sz="half" idx="1"/>
          </p:nvPr>
        </p:nvSpPr>
        <p:spPr>
          <a:xfrm>
            <a:off x="457200" y="1600200"/>
            <a:ext cx="3955551" cy="4525963"/>
          </a:xfrm>
          <a:prstGeom prst="rect">
            <a:avLst/>
          </a:prstGeom>
        </p:spPr>
        <p:txBody>
          <a:bodyPr>
            <a:normAutofit/>
          </a:bodyPr>
          <a:lstStyle>
            <a:lvl1pPr marL="0" indent="0">
              <a:buNone/>
              <a:defRPr sz="1050">
                <a:solidFill>
                  <a:srgbClr val="636463"/>
                </a:solidFill>
                <a:latin typeface="Arial Bold"/>
                <a:cs typeface="Arial Bold"/>
              </a:defRPr>
            </a:lvl1pPr>
            <a:lvl2pPr marL="457200" indent="0">
              <a:buNone/>
              <a:defRPr sz="1000">
                <a:latin typeface="Arial Bold"/>
                <a:cs typeface="Arial Bold"/>
              </a:defRPr>
            </a:lvl2pPr>
            <a:lvl3pPr marL="914400" indent="0">
              <a:buNone/>
              <a:defRPr sz="900">
                <a:latin typeface="Arial Bold"/>
                <a:cs typeface="Arial Bold"/>
              </a:defRPr>
            </a:lvl3pPr>
            <a:lvl4pPr marL="1371600" indent="0">
              <a:buNone/>
              <a:defRPr sz="800">
                <a:latin typeface="Arial Bold"/>
                <a:cs typeface="Arial Bold"/>
              </a:defRPr>
            </a:lvl4pPr>
            <a:lvl5pPr marL="1828800" indent="0">
              <a:buNone/>
              <a:defRPr sz="800">
                <a:latin typeface="Arial Bold"/>
                <a:cs typeface="Arial Bold"/>
              </a:defRPr>
            </a:lvl5pPr>
            <a:lvl6pPr>
              <a:defRPr sz="1800"/>
            </a:lvl6pPr>
            <a:lvl7pPr>
              <a:defRPr sz="1800"/>
            </a:lvl7pPr>
            <a:lvl8pPr>
              <a:defRPr sz="1800"/>
            </a:lvl8pPr>
            <a:lvl9pPr>
              <a:defRPr sz="1800"/>
            </a:lvl9pPr>
          </a:lstStyle>
          <a:p>
            <a:pPr lvl="0"/>
            <a:r>
              <a:rPr lang="es-ES" smtClean="0"/>
              <a:t>Haga clic para modificar el estilo de texto del patrón</a:t>
            </a:r>
          </a:p>
        </p:txBody>
      </p:sp>
      <p:sp>
        <p:nvSpPr>
          <p:cNvPr id="6" name="Título 1"/>
          <p:cNvSpPr>
            <a:spLocks noGrp="1"/>
          </p:cNvSpPr>
          <p:nvPr>
            <p:ph type="title"/>
          </p:nvPr>
        </p:nvSpPr>
        <p:spPr>
          <a:xfrm>
            <a:off x="3502797" y="664012"/>
            <a:ext cx="5054983" cy="522910"/>
          </a:xfrm>
          <a:prstGeom prst="rect">
            <a:avLst/>
          </a:prstGeom>
        </p:spPr>
        <p:txBody>
          <a:bodyPr>
            <a:normAutofit/>
          </a:bodyPr>
          <a:lstStyle>
            <a:lvl1pPr algn="r">
              <a:defRPr sz="3200">
                <a:solidFill>
                  <a:srgbClr val="636463"/>
                </a:solidFill>
                <a:latin typeface="Arial Bold"/>
                <a:cs typeface="Arial Bold"/>
              </a:defRPr>
            </a:lvl1pPr>
          </a:lstStyle>
          <a:p>
            <a:r>
              <a:rPr lang="es-ES" smtClean="0"/>
              <a:t>Haga clic para modificar el estilo de título del patrón</a:t>
            </a:r>
            <a:endParaRPr lang="es-ES" dirty="0"/>
          </a:p>
        </p:txBody>
      </p:sp>
    </p:spTree>
    <p:extLst>
      <p:ext uri="{BB962C8B-B14F-4D97-AF65-F5344CB8AC3E}">
        <p14:creationId xmlns:p14="http://schemas.microsoft.com/office/powerpoint/2010/main" val="425934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 Texto + Texto">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Marcador de contenido 2"/>
          <p:cNvSpPr>
            <a:spLocks noGrp="1"/>
          </p:cNvSpPr>
          <p:nvPr>
            <p:ph sz="half" idx="1"/>
          </p:nvPr>
        </p:nvSpPr>
        <p:spPr>
          <a:xfrm>
            <a:off x="457200" y="1600200"/>
            <a:ext cx="3955551" cy="4525963"/>
          </a:xfrm>
          <a:prstGeom prst="rect">
            <a:avLst/>
          </a:prstGeom>
        </p:spPr>
        <p:txBody>
          <a:bodyPr>
            <a:normAutofit/>
          </a:bodyPr>
          <a:lstStyle>
            <a:lvl1pPr marL="0" indent="0">
              <a:buNone/>
              <a:defRPr sz="1050">
                <a:solidFill>
                  <a:srgbClr val="636463"/>
                </a:solidFill>
                <a:latin typeface="Arial Bold"/>
                <a:cs typeface="Arial Bold"/>
              </a:defRPr>
            </a:lvl1pPr>
            <a:lvl2pPr marL="457200" indent="0">
              <a:buNone/>
              <a:defRPr sz="1000">
                <a:latin typeface="Arial Bold"/>
                <a:cs typeface="Arial Bold"/>
              </a:defRPr>
            </a:lvl2pPr>
            <a:lvl3pPr marL="914400" indent="0">
              <a:buNone/>
              <a:defRPr sz="900">
                <a:latin typeface="Arial Bold"/>
                <a:cs typeface="Arial Bold"/>
              </a:defRPr>
            </a:lvl3pPr>
            <a:lvl4pPr marL="1371600" indent="0">
              <a:buNone/>
              <a:defRPr sz="800">
                <a:latin typeface="Arial Bold"/>
                <a:cs typeface="Arial Bold"/>
              </a:defRPr>
            </a:lvl4pPr>
            <a:lvl5pPr marL="1828800" indent="0">
              <a:buNone/>
              <a:defRPr sz="800">
                <a:latin typeface="Arial Bold"/>
                <a:cs typeface="Arial Bold"/>
              </a:defRPr>
            </a:lvl5pPr>
            <a:lvl6pPr>
              <a:defRPr sz="1800"/>
            </a:lvl6pPr>
            <a:lvl7pPr>
              <a:defRPr sz="1800"/>
            </a:lvl7pPr>
            <a:lvl8pPr>
              <a:defRPr sz="1800"/>
            </a:lvl8pPr>
            <a:lvl9pPr>
              <a:defRPr sz="1800"/>
            </a:lvl9pPr>
          </a:lstStyle>
          <a:p>
            <a:pPr lvl="0"/>
            <a:r>
              <a:rPr lang="es-ES" smtClean="0"/>
              <a:t>Haga clic para modificar el estilo de texto del patrón</a:t>
            </a:r>
          </a:p>
        </p:txBody>
      </p:sp>
      <p:sp>
        <p:nvSpPr>
          <p:cNvPr id="7" name="Marcador de contenido 2"/>
          <p:cNvSpPr>
            <a:spLocks noGrp="1"/>
          </p:cNvSpPr>
          <p:nvPr>
            <p:ph sz="half" idx="10"/>
          </p:nvPr>
        </p:nvSpPr>
        <p:spPr>
          <a:xfrm>
            <a:off x="4594191" y="1600200"/>
            <a:ext cx="3955551" cy="4525963"/>
          </a:xfrm>
          <a:prstGeom prst="rect">
            <a:avLst/>
          </a:prstGeom>
        </p:spPr>
        <p:txBody>
          <a:bodyPr>
            <a:normAutofit/>
          </a:bodyPr>
          <a:lstStyle>
            <a:lvl1pPr marL="0" indent="0">
              <a:buNone/>
              <a:defRPr sz="1050">
                <a:solidFill>
                  <a:srgbClr val="636463"/>
                </a:solidFill>
                <a:latin typeface="Arial Bold"/>
                <a:cs typeface="Arial Bold"/>
              </a:defRPr>
            </a:lvl1pPr>
            <a:lvl2pPr marL="457200" indent="0">
              <a:buNone/>
              <a:defRPr sz="1000">
                <a:latin typeface="Arial Bold"/>
                <a:cs typeface="Arial Bold"/>
              </a:defRPr>
            </a:lvl2pPr>
            <a:lvl3pPr marL="914400" indent="0">
              <a:buNone/>
              <a:defRPr sz="900">
                <a:latin typeface="Arial Bold"/>
                <a:cs typeface="Arial Bold"/>
              </a:defRPr>
            </a:lvl3pPr>
            <a:lvl4pPr marL="1371600" indent="0">
              <a:buNone/>
              <a:defRPr sz="800">
                <a:latin typeface="Arial Bold"/>
                <a:cs typeface="Arial Bold"/>
              </a:defRPr>
            </a:lvl4pPr>
            <a:lvl5pPr marL="1828800" indent="0">
              <a:buNone/>
              <a:defRPr sz="800">
                <a:latin typeface="Arial Bold"/>
                <a:cs typeface="Arial Bold"/>
              </a:defRPr>
            </a:lvl5pPr>
            <a:lvl6pPr>
              <a:defRPr sz="1800"/>
            </a:lvl6pPr>
            <a:lvl7pPr>
              <a:defRPr sz="1800"/>
            </a:lvl7pPr>
            <a:lvl8pPr>
              <a:defRPr sz="1800"/>
            </a:lvl8pPr>
            <a:lvl9pPr>
              <a:defRPr sz="1800"/>
            </a:lvl9pPr>
          </a:lstStyle>
          <a:p>
            <a:pPr lvl="0"/>
            <a:r>
              <a:rPr lang="es-ES" smtClean="0"/>
              <a:t>Haga clic para modificar el estilo de texto del patrón</a:t>
            </a:r>
          </a:p>
        </p:txBody>
      </p:sp>
      <p:sp>
        <p:nvSpPr>
          <p:cNvPr id="8" name="Título 1"/>
          <p:cNvSpPr>
            <a:spLocks noGrp="1"/>
          </p:cNvSpPr>
          <p:nvPr>
            <p:ph type="title"/>
          </p:nvPr>
        </p:nvSpPr>
        <p:spPr>
          <a:xfrm>
            <a:off x="3502797" y="664012"/>
            <a:ext cx="5054983" cy="522910"/>
          </a:xfrm>
          <a:prstGeom prst="rect">
            <a:avLst/>
          </a:prstGeom>
        </p:spPr>
        <p:txBody>
          <a:bodyPr>
            <a:normAutofit/>
          </a:bodyPr>
          <a:lstStyle>
            <a:lvl1pPr algn="r">
              <a:defRPr sz="3200">
                <a:solidFill>
                  <a:srgbClr val="636463"/>
                </a:solidFill>
                <a:latin typeface="Arial Bold"/>
                <a:cs typeface="Arial Bold"/>
              </a:defRPr>
            </a:lvl1pPr>
          </a:lstStyle>
          <a:p>
            <a:r>
              <a:rPr lang="es-ES" smtClean="0"/>
              <a:t>Haga clic para modificar el estilo de título del patrón</a:t>
            </a:r>
            <a:endParaRPr lang="es-ES" dirty="0"/>
          </a:p>
        </p:txBody>
      </p:sp>
    </p:spTree>
    <p:extLst>
      <p:ext uri="{BB962C8B-B14F-4D97-AF65-F5344CB8AC3E}">
        <p14:creationId xmlns:p14="http://schemas.microsoft.com/office/powerpoint/2010/main" val="7513747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 Texto + Imagen">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Marcador de contenido 2"/>
          <p:cNvSpPr>
            <a:spLocks noGrp="1"/>
          </p:cNvSpPr>
          <p:nvPr>
            <p:ph sz="half" idx="1"/>
          </p:nvPr>
        </p:nvSpPr>
        <p:spPr>
          <a:xfrm>
            <a:off x="457200" y="1600200"/>
            <a:ext cx="2581088" cy="4525963"/>
          </a:xfrm>
          <a:prstGeom prst="rect">
            <a:avLst/>
          </a:prstGeom>
        </p:spPr>
        <p:txBody>
          <a:bodyPr>
            <a:normAutofit/>
          </a:bodyPr>
          <a:lstStyle>
            <a:lvl1pPr marL="0" indent="0">
              <a:buNone/>
              <a:defRPr sz="1050">
                <a:solidFill>
                  <a:srgbClr val="636463"/>
                </a:solidFill>
                <a:latin typeface="Arial Bold"/>
                <a:cs typeface="Arial Bold"/>
              </a:defRPr>
            </a:lvl1pPr>
            <a:lvl2pPr marL="457200" indent="0">
              <a:buNone/>
              <a:defRPr sz="1000">
                <a:latin typeface="Arial Bold"/>
                <a:cs typeface="Arial Bold"/>
              </a:defRPr>
            </a:lvl2pPr>
            <a:lvl3pPr marL="914400" indent="0">
              <a:buNone/>
              <a:defRPr sz="900">
                <a:latin typeface="Arial Bold"/>
                <a:cs typeface="Arial Bold"/>
              </a:defRPr>
            </a:lvl3pPr>
            <a:lvl4pPr marL="1371600" indent="0">
              <a:buNone/>
              <a:defRPr sz="800">
                <a:latin typeface="Arial Bold"/>
                <a:cs typeface="Arial Bold"/>
              </a:defRPr>
            </a:lvl4pPr>
            <a:lvl5pPr marL="1828800" indent="0">
              <a:buNone/>
              <a:defRPr sz="800">
                <a:latin typeface="Arial Bold"/>
                <a:cs typeface="Arial Bold"/>
              </a:defRPr>
            </a:lvl5pPr>
            <a:lvl6pPr>
              <a:defRPr sz="1800"/>
            </a:lvl6pPr>
            <a:lvl7pPr>
              <a:defRPr sz="1800"/>
            </a:lvl7pPr>
            <a:lvl8pPr>
              <a:defRPr sz="1800"/>
            </a:lvl8pPr>
            <a:lvl9pPr>
              <a:defRPr sz="1800"/>
            </a:lvl9pPr>
          </a:lstStyle>
          <a:p>
            <a:pPr lvl="0"/>
            <a:r>
              <a:rPr lang="es-ES" smtClean="0"/>
              <a:t>Haga clic para modificar el estilo de texto del patrón</a:t>
            </a:r>
          </a:p>
        </p:txBody>
      </p:sp>
      <p:sp>
        <p:nvSpPr>
          <p:cNvPr id="14" name="Marcador de contenido 2"/>
          <p:cNvSpPr>
            <a:spLocks noGrp="1"/>
          </p:cNvSpPr>
          <p:nvPr>
            <p:ph sz="half" idx="10"/>
          </p:nvPr>
        </p:nvSpPr>
        <p:spPr>
          <a:xfrm>
            <a:off x="3214166" y="1600200"/>
            <a:ext cx="2581088" cy="4525963"/>
          </a:xfrm>
          <a:prstGeom prst="rect">
            <a:avLst/>
          </a:prstGeom>
        </p:spPr>
        <p:txBody>
          <a:bodyPr>
            <a:normAutofit/>
          </a:bodyPr>
          <a:lstStyle>
            <a:lvl1pPr marL="0" indent="0">
              <a:buNone/>
              <a:defRPr sz="1050">
                <a:solidFill>
                  <a:srgbClr val="636463"/>
                </a:solidFill>
                <a:latin typeface="Arial Bold"/>
                <a:cs typeface="Arial Bold"/>
              </a:defRPr>
            </a:lvl1pPr>
            <a:lvl2pPr marL="457200" indent="0">
              <a:buNone/>
              <a:defRPr sz="1000">
                <a:latin typeface="Arial Bold"/>
                <a:cs typeface="Arial Bold"/>
              </a:defRPr>
            </a:lvl2pPr>
            <a:lvl3pPr marL="914400" indent="0">
              <a:buNone/>
              <a:defRPr sz="900">
                <a:latin typeface="Arial Bold"/>
                <a:cs typeface="Arial Bold"/>
              </a:defRPr>
            </a:lvl3pPr>
            <a:lvl4pPr marL="1371600" indent="0">
              <a:buNone/>
              <a:defRPr sz="800">
                <a:latin typeface="Arial Bold"/>
                <a:cs typeface="Arial Bold"/>
              </a:defRPr>
            </a:lvl4pPr>
            <a:lvl5pPr marL="1828800" indent="0">
              <a:buNone/>
              <a:defRPr sz="800">
                <a:latin typeface="Arial Bold"/>
                <a:cs typeface="Arial Bold"/>
              </a:defRPr>
            </a:lvl5pPr>
            <a:lvl6pPr>
              <a:defRPr sz="1800"/>
            </a:lvl6pPr>
            <a:lvl7pPr>
              <a:defRPr sz="1800"/>
            </a:lvl7pPr>
            <a:lvl8pPr>
              <a:defRPr sz="1800"/>
            </a:lvl8pPr>
            <a:lvl9pPr>
              <a:defRPr sz="1800"/>
            </a:lvl9pPr>
          </a:lstStyle>
          <a:p>
            <a:pPr lvl="0"/>
            <a:r>
              <a:rPr lang="es-ES" smtClean="0"/>
              <a:t>Haga clic para modificar el estilo de texto del patrón</a:t>
            </a:r>
          </a:p>
        </p:txBody>
      </p:sp>
      <p:sp>
        <p:nvSpPr>
          <p:cNvPr id="5" name="Marcador de posición de imagen 4"/>
          <p:cNvSpPr>
            <a:spLocks noGrp="1"/>
          </p:cNvSpPr>
          <p:nvPr>
            <p:ph type="pic" sz="quarter" idx="12"/>
          </p:nvPr>
        </p:nvSpPr>
        <p:spPr>
          <a:xfrm>
            <a:off x="5976938" y="1600200"/>
            <a:ext cx="2581275" cy="4525963"/>
          </a:xfrm>
          <a:prstGeom prst="rect">
            <a:avLst/>
          </a:prstGeom>
        </p:spPr>
        <p:txBody>
          <a:bodyPr>
            <a:normAutofit/>
          </a:bodyPr>
          <a:lstStyle>
            <a:lvl1pPr>
              <a:defRPr sz="1400">
                <a:solidFill>
                  <a:srgbClr val="636463"/>
                </a:solidFill>
                <a:latin typeface="Arial Bold"/>
                <a:cs typeface="Arial Bold"/>
              </a:defRPr>
            </a:lvl1pPr>
          </a:lstStyle>
          <a:p>
            <a:r>
              <a:rPr lang="es-ES" dirty="0" smtClean="0"/>
              <a:t>Haga clic en el icono para agregar una imagen</a:t>
            </a:r>
            <a:endParaRPr lang="es-ES" dirty="0"/>
          </a:p>
        </p:txBody>
      </p:sp>
      <p:sp>
        <p:nvSpPr>
          <p:cNvPr id="6" name="Título 1"/>
          <p:cNvSpPr>
            <a:spLocks noGrp="1"/>
          </p:cNvSpPr>
          <p:nvPr>
            <p:ph type="title"/>
          </p:nvPr>
        </p:nvSpPr>
        <p:spPr>
          <a:xfrm>
            <a:off x="3502797" y="664012"/>
            <a:ext cx="5054983" cy="522910"/>
          </a:xfrm>
          <a:prstGeom prst="rect">
            <a:avLst/>
          </a:prstGeom>
        </p:spPr>
        <p:txBody>
          <a:bodyPr>
            <a:normAutofit/>
          </a:bodyPr>
          <a:lstStyle>
            <a:lvl1pPr algn="r">
              <a:defRPr sz="3200">
                <a:solidFill>
                  <a:srgbClr val="636463"/>
                </a:solidFill>
                <a:latin typeface="Arial Bold"/>
                <a:cs typeface="Arial Bold"/>
              </a:defRPr>
            </a:lvl1pPr>
          </a:lstStyle>
          <a:p>
            <a:r>
              <a:rPr lang="es-ES" smtClean="0"/>
              <a:t>Haga clic para modificar el estilo de título del patrón</a:t>
            </a:r>
            <a:endParaRPr lang="es-ES" dirty="0"/>
          </a:p>
        </p:txBody>
      </p:sp>
    </p:spTree>
    <p:extLst>
      <p:ext uri="{BB962C8B-B14F-4D97-AF65-F5344CB8AC3E}">
        <p14:creationId xmlns:p14="http://schemas.microsoft.com/office/powerpoint/2010/main" val="21768864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 Texto + Texto">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Marcador de contenido 2"/>
          <p:cNvSpPr>
            <a:spLocks noGrp="1"/>
          </p:cNvSpPr>
          <p:nvPr>
            <p:ph sz="half" idx="1"/>
          </p:nvPr>
        </p:nvSpPr>
        <p:spPr>
          <a:xfrm>
            <a:off x="457200" y="1600200"/>
            <a:ext cx="2581088" cy="4525963"/>
          </a:xfrm>
          <a:prstGeom prst="rect">
            <a:avLst/>
          </a:prstGeom>
        </p:spPr>
        <p:txBody>
          <a:bodyPr>
            <a:normAutofit/>
          </a:bodyPr>
          <a:lstStyle>
            <a:lvl1pPr marL="0" indent="0">
              <a:buNone/>
              <a:defRPr sz="1050">
                <a:solidFill>
                  <a:srgbClr val="636463"/>
                </a:solidFill>
                <a:latin typeface="Arial Bold"/>
                <a:cs typeface="Arial Bold"/>
              </a:defRPr>
            </a:lvl1pPr>
            <a:lvl2pPr marL="457200" indent="0">
              <a:buNone/>
              <a:defRPr sz="1000">
                <a:latin typeface="Arial Bold"/>
                <a:cs typeface="Arial Bold"/>
              </a:defRPr>
            </a:lvl2pPr>
            <a:lvl3pPr marL="914400" indent="0">
              <a:buNone/>
              <a:defRPr sz="900">
                <a:latin typeface="Arial Bold"/>
                <a:cs typeface="Arial Bold"/>
              </a:defRPr>
            </a:lvl3pPr>
            <a:lvl4pPr marL="1371600" indent="0">
              <a:buNone/>
              <a:defRPr sz="800">
                <a:latin typeface="Arial Bold"/>
                <a:cs typeface="Arial Bold"/>
              </a:defRPr>
            </a:lvl4pPr>
            <a:lvl5pPr marL="1828800" indent="0">
              <a:buNone/>
              <a:defRPr sz="800">
                <a:latin typeface="Arial Bold"/>
                <a:cs typeface="Arial Bold"/>
              </a:defRPr>
            </a:lvl5pPr>
            <a:lvl6pPr>
              <a:defRPr sz="1800"/>
            </a:lvl6pPr>
            <a:lvl7pPr>
              <a:defRPr sz="1800"/>
            </a:lvl7pPr>
            <a:lvl8pPr>
              <a:defRPr sz="1800"/>
            </a:lvl8pPr>
            <a:lvl9pPr>
              <a:defRPr sz="1800"/>
            </a:lvl9pPr>
          </a:lstStyle>
          <a:p>
            <a:pPr lvl="0"/>
            <a:r>
              <a:rPr lang="es-ES" smtClean="0"/>
              <a:t>Haga clic para modificar el estilo de texto del patrón</a:t>
            </a:r>
          </a:p>
        </p:txBody>
      </p:sp>
      <p:sp>
        <p:nvSpPr>
          <p:cNvPr id="14" name="Marcador de contenido 2"/>
          <p:cNvSpPr>
            <a:spLocks noGrp="1"/>
          </p:cNvSpPr>
          <p:nvPr>
            <p:ph sz="half" idx="10"/>
          </p:nvPr>
        </p:nvSpPr>
        <p:spPr>
          <a:xfrm>
            <a:off x="3214166" y="1600200"/>
            <a:ext cx="2581088" cy="4525963"/>
          </a:xfrm>
          <a:prstGeom prst="rect">
            <a:avLst/>
          </a:prstGeom>
        </p:spPr>
        <p:txBody>
          <a:bodyPr>
            <a:normAutofit/>
          </a:bodyPr>
          <a:lstStyle>
            <a:lvl1pPr marL="0" indent="0">
              <a:buNone/>
              <a:defRPr sz="1050">
                <a:solidFill>
                  <a:srgbClr val="636463"/>
                </a:solidFill>
                <a:latin typeface="Arial Bold"/>
                <a:cs typeface="Arial Bold"/>
              </a:defRPr>
            </a:lvl1pPr>
            <a:lvl2pPr marL="457200" indent="0">
              <a:buNone/>
              <a:defRPr sz="1000">
                <a:latin typeface="Arial Bold"/>
                <a:cs typeface="Arial Bold"/>
              </a:defRPr>
            </a:lvl2pPr>
            <a:lvl3pPr marL="914400" indent="0">
              <a:buNone/>
              <a:defRPr sz="900">
                <a:latin typeface="Arial Bold"/>
                <a:cs typeface="Arial Bold"/>
              </a:defRPr>
            </a:lvl3pPr>
            <a:lvl4pPr marL="1371600" indent="0">
              <a:buNone/>
              <a:defRPr sz="800">
                <a:latin typeface="Arial Bold"/>
                <a:cs typeface="Arial Bold"/>
              </a:defRPr>
            </a:lvl4pPr>
            <a:lvl5pPr marL="1828800" indent="0">
              <a:buNone/>
              <a:defRPr sz="800">
                <a:latin typeface="Arial Bold"/>
                <a:cs typeface="Arial Bold"/>
              </a:defRPr>
            </a:lvl5pPr>
            <a:lvl6pPr>
              <a:defRPr sz="1800"/>
            </a:lvl6pPr>
            <a:lvl7pPr>
              <a:defRPr sz="1800"/>
            </a:lvl7pPr>
            <a:lvl8pPr>
              <a:defRPr sz="1800"/>
            </a:lvl8pPr>
            <a:lvl9pPr>
              <a:defRPr sz="1800"/>
            </a:lvl9pPr>
          </a:lstStyle>
          <a:p>
            <a:pPr lvl="0"/>
            <a:r>
              <a:rPr lang="es-ES" smtClean="0"/>
              <a:t>Haga clic para modificar el estilo de texto del patrón</a:t>
            </a:r>
          </a:p>
        </p:txBody>
      </p:sp>
      <p:sp>
        <p:nvSpPr>
          <p:cNvPr id="15" name="Marcador de contenido 2"/>
          <p:cNvSpPr>
            <a:spLocks noGrp="1"/>
          </p:cNvSpPr>
          <p:nvPr>
            <p:ph sz="half" idx="11"/>
          </p:nvPr>
        </p:nvSpPr>
        <p:spPr>
          <a:xfrm>
            <a:off x="5976692" y="1600200"/>
            <a:ext cx="2581088" cy="4525963"/>
          </a:xfrm>
          <a:prstGeom prst="rect">
            <a:avLst/>
          </a:prstGeom>
        </p:spPr>
        <p:txBody>
          <a:bodyPr>
            <a:normAutofit/>
          </a:bodyPr>
          <a:lstStyle>
            <a:lvl1pPr marL="0" indent="0">
              <a:buNone/>
              <a:defRPr sz="1050">
                <a:solidFill>
                  <a:srgbClr val="636463"/>
                </a:solidFill>
                <a:latin typeface="Arial Bold"/>
                <a:cs typeface="Arial Bold"/>
              </a:defRPr>
            </a:lvl1pPr>
            <a:lvl2pPr marL="457200" indent="0">
              <a:buNone/>
              <a:defRPr sz="1000">
                <a:latin typeface="Arial Bold"/>
                <a:cs typeface="Arial Bold"/>
              </a:defRPr>
            </a:lvl2pPr>
            <a:lvl3pPr marL="914400" indent="0">
              <a:buNone/>
              <a:defRPr sz="900">
                <a:latin typeface="Arial Bold"/>
                <a:cs typeface="Arial Bold"/>
              </a:defRPr>
            </a:lvl3pPr>
            <a:lvl4pPr marL="1371600" indent="0">
              <a:buNone/>
              <a:defRPr sz="800">
                <a:latin typeface="Arial Bold"/>
                <a:cs typeface="Arial Bold"/>
              </a:defRPr>
            </a:lvl4pPr>
            <a:lvl5pPr marL="1828800" indent="0">
              <a:buNone/>
              <a:defRPr sz="800">
                <a:latin typeface="Arial Bold"/>
                <a:cs typeface="Arial Bold"/>
              </a:defRPr>
            </a:lvl5pPr>
            <a:lvl6pPr>
              <a:defRPr sz="1800"/>
            </a:lvl6pPr>
            <a:lvl7pPr>
              <a:defRPr sz="1800"/>
            </a:lvl7pPr>
            <a:lvl8pPr>
              <a:defRPr sz="1800"/>
            </a:lvl8pPr>
            <a:lvl9pPr>
              <a:defRPr sz="1800"/>
            </a:lvl9pPr>
          </a:lstStyle>
          <a:p>
            <a:pPr lvl="0"/>
            <a:r>
              <a:rPr lang="es-ES" smtClean="0"/>
              <a:t>Haga clic para modificar el estilo de texto del patrón</a:t>
            </a:r>
          </a:p>
        </p:txBody>
      </p:sp>
      <p:sp>
        <p:nvSpPr>
          <p:cNvPr id="6" name="Título 1"/>
          <p:cNvSpPr>
            <a:spLocks noGrp="1"/>
          </p:cNvSpPr>
          <p:nvPr>
            <p:ph type="title"/>
          </p:nvPr>
        </p:nvSpPr>
        <p:spPr>
          <a:xfrm>
            <a:off x="3502797" y="664012"/>
            <a:ext cx="5054983" cy="522910"/>
          </a:xfrm>
          <a:prstGeom prst="rect">
            <a:avLst/>
          </a:prstGeom>
        </p:spPr>
        <p:txBody>
          <a:bodyPr>
            <a:normAutofit/>
          </a:bodyPr>
          <a:lstStyle>
            <a:lvl1pPr algn="r">
              <a:defRPr sz="3200">
                <a:solidFill>
                  <a:srgbClr val="636463"/>
                </a:solidFill>
                <a:latin typeface="Arial Bold"/>
                <a:cs typeface="Arial Bold"/>
              </a:defRPr>
            </a:lvl1pPr>
          </a:lstStyle>
          <a:p>
            <a:r>
              <a:rPr lang="es-ES" smtClean="0"/>
              <a:t>Haga clic para modificar el estilo de título del patrón</a:t>
            </a:r>
            <a:endParaRPr lang="es-ES" dirty="0"/>
          </a:p>
        </p:txBody>
      </p:sp>
    </p:spTree>
    <p:extLst>
      <p:ext uri="{BB962C8B-B14F-4D97-AF65-F5344CB8AC3E}">
        <p14:creationId xmlns:p14="http://schemas.microsoft.com/office/powerpoint/2010/main" val="35407556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Sólo el título">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7851"/>
            <a:ext cx="8229600" cy="1143000"/>
          </a:xfrm>
          <a:prstGeom prst="rect">
            <a:avLst/>
          </a:prstGeom>
        </p:spPr>
        <p:txBody>
          <a:bodyPr/>
          <a:lstStyle>
            <a:lvl1pPr>
              <a:defRPr>
                <a:solidFill>
                  <a:srgbClr val="636463"/>
                </a:solidFill>
                <a:latin typeface="Arial Bold"/>
                <a:cs typeface="Arial Bold"/>
              </a:defRPr>
            </a:lvl1pPr>
          </a:lstStyle>
          <a:p>
            <a:r>
              <a:rPr lang="es-ES" smtClean="0"/>
              <a:t>Haga clic para modificar el estilo de título del patrón</a:t>
            </a:r>
            <a:endParaRPr lang="es-ES" dirty="0"/>
          </a:p>
        </p:txBody>
      </p:sp>
    </p:spTree>
    <p:extLst>
      <p:ext uri="{BB962C8B-B14F-4D97-AF65-F5344CB8AC3E}">
        <p14:creationId xmlns:p14="http://schemas.microsoft.com/office/powerpoint/2010/main" val="12496885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En blanco">
    <p:bg>
      <p:bgPr>
        <a:blipFill rotWithShape="1">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385405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4"/>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221430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8" r:id="rId5"/>
    <p:sldLayoutId id="2147483660" r:id="rId6"/>
    <p:sldLayoutId id="2147483659" r:id="rId7"/>
    <p:sldLayoutId id="2147483654" r:id="rId8"/>
    <p:sldLayoutId id="2147483655" r:id="rId9"/>
    <p:sldLayoutId id="2147483663" r:id="rId10"/>
    <p:sldLayoutId id="2147483661" r:id="rId11"/>
    <p:sldLayoutId id="2147483662"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gi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gi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gif"/><Relationship Id="rId3" Type="http://schemas.openxmlformats.org/officeDocument/2006/relationships/image" Target="../media/image2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gi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pn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png"/></Relationships>
</file>

<file path=ppt/slides/_rels/slide21.xml.rels><?xml version="1.0" encoding="UTF-8" standalone="yes"?>
<Relationships xmlns="http://schemas.openxmlformats.org/package/2006/relationships"><Relationship Id="rId11" Type="http://schemas.openxmlformats.org/officeDocument/2006/relationships/image" Target="../media/image39.png"/><Relationship Id="rId12" Type="http://schemas.openxmlformats.org/officeDocument/2006/relationships/image" Target="../media/image40.png"/><Relationship Id="rId13" Type="http://schemas.openxmlformats.org/officeDocument/2006/relationships/image" Target="../media/image41.png"/><Relationship Id="rId1" Type="http://schemas.openxmlformats.org/officeDocument/2006/relationships/slideLayout" Target="../slideLayouts/slideLayout2.xml"/><Relationship Id="rId2" Type="http://schemas.openxmlformats.org/officeDocument/2006/relationships/image" Target="../media/image30.png"/><Relationship Id="rId3" Type="http://schemas.openxmlformats.org/officeDocument/2006/relationships/image" Target="../media/image31.png"/><Relationship Id="rId4" Type="http://schemas.openxmlformats.org/officeDocument/2006/relationships/image" Target="../media/image32.png"/><Relationship Id="rId5" Type="http://schemas.openxmlformats.org/officeDocument/2006/relationships/image" Target="../media/image33.png"/><Relationship Id="rId6" Type="http://schemas.openxmlformats.org/officeDocument/2006/relationships/image" Target="../media/image34.png"/><Relationship Id="rId7" Type="http://schemas.openxmlformats.org/officeDocument/2006/relationships/image" Target="../media/image35.png"/><Relationship Id="rId8" Type="http://schemas.openxmlformats.org/officeDocument/2006/relationships/image" Target="../media/image36.png"/><Relationship Id="rId9" Type="http://schemas.openxmlformats.org/officeDocument/2006/relationships/image" Target="../media/image37.png"/><Relationship Id="rId10" Type="http://schemas.openxmlformats.org/officeDocument/2006/relationships/image" Target="../media/image3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4.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47.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48.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gif"/><Relationship Id="rId3" Type="http://schemas.openxmlformats.org/officeDocument/2006/relationships/image" Target="../media/image1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0.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2.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3.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gif"/><Relationship Id="rId3" Type="http://schemas.openxmlformats.org/officeDocument/2006/relationships/image" Target="../media/image1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gif"/><Relationship Id="rId3" Type="http://schemas.openxmlformats.org/officeDocument/2006/relationships/image" Target="../media/image1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gi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gif"/><Relationship Id="rId3" Type="http://schemas.openxmlformats.org/officeDocument/2006/relationships/image" Target="../media/image15.gi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 Id="rId3" Type="http://schemas.openxmlformats.org/officeDocument/2006/relationships/image" Target="../media/image1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p:txBody>
          <a:bodyPr>
            <a:normAutofit fontScale="90000"/>
          </a:bodyPr>
          <a:lstStyle/>
          <a:p>
            <a:r>
              <a:rPr lang="es-PE" b="1" dirty="0" smtClean="0"/>
              <a:t>PRESPECTIVAS CLIMÁTICAS 2018-2019</a:t>
            </a:r>
            <a:br>
              <a:rPr lang="es-PE" b="1" dirty="0" smtClean="0"/>
            </a:br>
            <a:r>
              <a:rPr lang="es-PE" b="1" dirty="0"/>
              <a:t/>
            </a:r>
            <a:br>
              <a:rPr lang="es-PE" b="1" dirty="0"/>
            </a:br>
            <a:r>
              <a:rPr lang="es-PE" b="1" dirty="0" smtClean="0"/>
              <a:t>Para el Valle de Ica</a:t>
            </a:r>
            <a:r>
              <a:rPr lang="es-PE" dirty="0"/>
              <a:t/>
            </a:r>
            <a:br>
              <a:rPr lang="es-PE" dirty="0"/>
            </a:br>
            <a:endParaRPr lang="es-PE" dirty="0"/>
          </a:p>
        </p:txBody>
      </p:sp>
      <p:sp>
        <p:nvSpPr>
          <p:cNvPr id="3" name="2 Subtítulo"/>
          <p:cNvSpPr>
            <a:spLocks noGrp="1"/>
          </p:cNvSpPr>
          <p:nvPr>
            <p:ph type="subTitle" idx="1"/>
          </p:nvPr>
        </p:nvSpPr>
        <p:spPr>
          <a:xfrm>
            <a:off x="1475656" y="6021288"/>
            <a:ext cx="6400800" cy="713814"/>
          </a:xfrm>
        </p:spPr>
        <p:txBody>
          <a:bodyPr>
            <a:normAutofit/>
          </a:bodyPr>
          <a:lstStyle/>
          <a:p>
            <a:r>
              <a:rPr lang="es-PE" sz="2400" b="1" dirty="0" smtClean="0"/>
              <a:t>16 de Octubre 2018</a:t>
            </a:r>
            <a:endParaRPr lang="es-PE" sz="2400" b="1" dirty="0"/>
          </a:p>
        </p:txBody>
      </p:sp>
      <p:pic>
        <p:nvPicPr>
          <p:cNvPr id="8" name="Imagen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32050" y="5013176"/>
            <a:ext cx="4279900" cy="673100"/>
          </a:xfrm>
          <a:prstGeom prst="rect">
            <a:avLst/>
          </a:prstGeom>
        </p:spPr>
      </p:pic>
    </p:spTree>
    <p:extLst>
      <p:ext uri="{BB962C8B-B14F-4D97-AF65-F5344CB8AC3E}">
        <p14:creationId xmlns:p14="http://schemas.microsoft.com/office/powerpoint/2010/main" val="351054095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a:xfrm>
            <a:off x="3203849" y="332656"/>
            <a:ext cx="5353932" cy="854266"/>
          </a:xfrm>
        </p:spPr>
        <p:txBody>
          <a:bodyPr>
            <a:noAutofit/>
          </a:bodyPr>
          <a:lstStyle/>
          <a:p>
            <a:r>
              <a:rPr lang="es-ES_tradnl" sz="2400" dirty="0" smtClean="0"/>
              <a:t>¿Qué necesitamos para que se confirme El Niño en el Océano?</a:t>
            </a:r>
            <a:endParaRPr lang="es-ES_tradnl" sz="2400" dirty="0"/>
          </a:p>
        </p:txBody>
      </p:sp>
      <p:sp>
        <p:nvSpPr>
          <p:cNvPr id="6" name="Rectángulo redondeado 5"/>
          <p:cNvSpPr/>
          <p:nvPr/>
        </p:nvSpPr>
        <p:spPr>
          <a:xfrm>
            <a:off x="1079612" y="1574936"/>
            <a:ext cx="2340260" cy="796031"/>
          </a:xfrm>
          <a:prstGeom prst="round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just"/>
            <a:endParaRPr lang="es-ES_tradnl"/>
          </a:p>
        </p:txBody>
      </p:sp>
      <p:sp>
        <p:nvSpPr>
          <p:cNvPr id="7" name="CuadroTexto 6"/>
          <p:cNvSpPr txBox="1"/>
          <p:nvPr/>
        </p:nvSpPr>
        <p:spPr>
          <a:xfrm>
            <a:off x="1079612" y="1651860"/>
            <a:ext cx="2268252" cy="584775"/>
          </a:xfrm>
          <a:prstGeom prst="rect">
            <a:avLst/>
          </a:prstGeom>
          <a:noFill/>
        </p:spPr>
        <p:txBody>
          <a:bodyPr wrap="square" rtlCol="0">
            <a:spAutoFit/>
          </a:bodyPr>
          <a:lstStyle/>
          <a:p>
            <a:pPr algn="ctr"/>
            <a:r>
              <a:rPr lang="es-ES_tradnl" sz="1600" b="1" dirty="0" smtClean="0">
                <a:solidFill>
                  <a:schemeClr val="bg1"/>
                </a:solidFill>
                <a:latin typeface="Arial" charset="0"/>
                <a:ea typeface="Arial" charset="0"/>
                <a:cs typeface="Arial" charset="0"/>
              </a:rPr>
              <a:t>Es la Temp. Mensual de Niño 3.4 &gt;= 0,5ºC</a:t>
            </a:r>
            <a:endParaRPr lang="es-ES_tradnl" sz="1600" b="1" dirty="0">
              <a:solidFill>
                <a:schemeClr val="bg1"/>
              </a:solidFill>
              <a:latin typeface="Arial" charset="0"/>
              <a:ea typeface="Arial" charset="0"/>
              <a:cs typeface="Arial" charset="0"/>
            </a:endParaRPr>
          </a:p>
        </p:txBody>
      </p:sp>
      <p:sp>
        <p:nvSpPr>
          <p:cNvPr id="8" name="Rectángulo redondeado 7"/>
          <p:cNvSpPr/>
          <p:nvPr/>
        </p:nvSpPr>
        <p:spPr>
          <a:xfrm>
            <a:off x="3675484" y="2370967"/>
            <a:ext cx="2448272" cy="1077176"/>
          </a:xfrm>
          <a:prstGeom prst="round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a:p>
        </p:txBody>
      </p:sp>
      <p:sp>
        <p:nvSpPr>
          <p:cNvPr id="9" name="CuadroTexto 8"/>
          <p:cNvSpPr txBox="1"/>
          <p:nvPr/>
        </p:nvSpPr>
        <p:spPr>
          <a:xfrm>
            <a:off x="3747492" y="2370967"/>
            <a:ext cx="2304256" cy="954107"/>
          </a:xfrm>
          <a:prstGeom prst="rect">
            <a:avLst/>
          </a:prstGeom>
          <a:noFill/>
        </p:spPr>
        <p:txBody>
          <a:bodyPr wrap="square" rtlCol="0">
            <a:spAutoFit/>
          </a:bodyPr>
          <a:lstStyle/>
          <a:p>
            <a:pPr algn="ctr"/>
            <a:r>
              <a:rPr lang="es-ES_tradnl" sz="1400" b="1" dirty="0" smtClean="0">
                <a:solidFill>
                  <a:schemeClr val="bg1"/>
                </a:solidFill>
                <a:latin typeface="Arial" charset="0"/>
                <a:ea typeface="Arial" charset="0"/>
                <a:cs typeface="Arial" charset="0"/>
              </a:rPr>
              <a:t>Pensamos que la Temperatura Mensual de Niño 3.4 &gt;= 0,5ºC los siguientes varios meses</a:t>
            </a:r>
            <a:endParaRPr lang="es-ES_tradnl" sz="1400" b="1" dirty="0">
              <a:solidFill>
                <a:schemeClr val="bg1"/>
              </a:solidFill>
              <a:latin typeface="Arial" charset="0"/>
              <a:ea typeface="Arial" charset="0"/>
              <a:cs typeface="Arial" charset="0"/>
            </a:endParaRPr>
          </a:p>
        </p:txBody>
      </p:sp>
      <p:sp>
        <p:nvSpPr>
          <p:cNvPr id="10" name="Rectángulo redondeado 9"/>
          <p:cNvSpPr/>
          <p:nvPr/>
        </p:nvSpPr>
        <p:spPr>
          <a:xfrm>
            <a:off x="6470955" y="3213556"/>
            <a:ext cx="1728192" cy="662355"/>
          </a:xfrm>
          <a:prstGeom prst="round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a:p>
        </p:txBody>
      </p:sp>
      <p:sp>
        <p:nvSpPr>
          <p:cNvPr id="11" name="CuadroTexto 10"/>
          <p:cNvSpPr txBox="1"/>
          <p:nvPr/>
        </p:nvSpPr>
        <p:spPr>
          <a:xfrm>
            <a:off x="6339279" y="3241972"/>
            <a:ext cx="1944216" cy="646331"/>
          </a:xfrm>
          <a:prstGeom prst="rect">
            <a:avLst/>
          </a:prstGeom>
          <a:noFill/>
        </p:spPr>
        <p:txBody>
          <a:bodyPr wrap="square" rtlCol="0">
            <a:spAutoFit/>
          </a:bodyPr>
          <a:lstStyle/>
          <a:p>
            <a:pPr algn="ctr"/>
            <a:r>
              <a:rPr lang="es-ES_tradnl" b="1" dirty="0" smtClean="0">
                <a:solidFill>
                  <a:schemeClr val="bg1"/>
                </a:solidFill>
                <a:latin typeface="Arial" charset="0"/>
                <a:ea typeface="Arial" charset="0"/>
                <a:cs typeface="Arial" charset="0"/>
              </a:rPr>
              <a:t>¿Cómo luce la atmósfera</a:t>
            </a:r>
            <a:endParaRPr lang="es-ES_tradnl" b="1" dirty="0">
              <a:solidFill>
                <a:schemeClr val="bg1"/>
              </a:solidFill>
              <a:latin typeface="Arial" charset="0"/>
              <a:ea typeface="Arial" charset="0"/>
              <a:cs typeface="Arial" charset="0"/>
            </a:endParaRPr>
          </a:p>
        </p:txBody>
      </p:sp>
      <p:sp>
        <p:nvSpPr>
          <p:cNvPr id="12" name="Elipse 11"/>
          <p:cNvSpPr/>
          <p:nvPr/>
        </p:nvSpPr>
        <p:spPr>
          <a:xfrm>
            <a:off x="6051748" y="4136417"/>
            <a:ext cx="2624708" cy="1440050"/>
          </a:xfrm>
          <a:prstGeom prst="ellipse">
            <a:avLst/>
          </a:prstGeom>
          <a:solidFill>
            <a:schemeClr val="accent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a:p>
        </p:txBody>
      </p:sp>
      <p:sp>
        <p:nvSpPr>
          <p:cNvPr id="13" name="CuadroTexto 12"/>
          <p:cNvSpPr txBox="1"/>
          <p:nvPr/>
        </p:nvSpPr>
        <p:spPr>
          <a:xfrm>
            <a:off x="6447291" y="4271666"/>
            <a:ext cx="1836204" cy="1169551"/>
          </a:xfrm>
          <a:prstGeom prst="rect">
            <a:avLst/>
          </a:prstGeom>
          <a:noFill/>
        </p:spPr>
        <p:txBody>
          <a:bodyPr wrap="square" rtlCol="0">
            <a:spAutoFit/>
          </a:bodyPr>
          <a:lstStyle/>
          <a:p>
            <a:pPr algn="ctr"/>
            <a:r>
              <a:rPr lang="es-ES_tradnl" sz="1400" b="1" dirty="0" smtClean="0">
                <a:solidFill>
                  <a:srgbClr val="FF0000"/>
                </a:solidFill>
              </a:rPr>
              <a:t>Indicaciones de</a:t>
            </a:r>
          </a:p>
          <a:p>
            <a:pPr algn="ctr"/>
            <a:r>
              <a:rPr lang="es-ES_tradnl" sz="1400" b="1" dirty="0" smtClean="0">
                <a:solidFill>
                  <a:srgbClr val="FF0000"/>
                </a:solidFill>
              </a:rPr>
              <a:t>más débil Circulación Walker (más lluvia en el Pacífico Central y menos en Indonesia)</a:t>
            </a:r>
            <a:endParaRPr lang="es-ES_tradnl" sz="1400" b="1" dirty="0">
              <a:solidFill>
                <a:srgbClr val="FF0000"/>
              </a:solidFill>
            </a:endParaRPr>
          </a:p>
        </p:txBody>
      </p:sp>
      <p:sp>
        <p:nvSpPr>
          <p:cNvPr id="15" name="Rectángulo redondeado 14"/>
          <p:cNvSpPr/>
          <p:nvPr/>
        </p:nvSpPr>
        <p:spPr>
          <a:xfrm>
            <a:off x="6470955" y="5819455"/>
            <a:ext cx="1728192" cy="662355"/>
          </a:xfrm>
          <a:prstGeom prst="round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b="1" dirty="0" smtClean="0">
                <a:solidFill>
                  <a:schemeClr val="bg1"/>
                </a:solidFill>
              </a:rPr>
              <a:t>EL NIÑO!</a:t>
            </a:r>
            <a:endParaRPr lang="es-ES_tradnl" b="1" dirty="0">
              <a:solidFill>
                <a:schemeClr val="bg1"/>
              </a:solidFill>
            </a:endParaRPr>
          </a:p>
        </p:txBody>
      </p:sp>
      <p:sp>
        <p:nvSpPr>
          <p:cNvPr id="16" name="Rombo 15"/>
          <p:cNvSpPr/>
          <p:nvPr/>
        </p:nvSpPr>
        <p:spPr>
          <a:xfrm>
            <a:off x="6909955" y="2268047"/>
            <a:ext cx="792088" cy="557920"/>
          </a:xfrm>
          <a:prstGeom prst="diamond">
            <a:avLst/>
          </a:prstGeom>
          <a:solidFill>
            <a:schemeClr val="accent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dirty="0" smtClean="0">
                <a:solidFill>
                  <a:srgbClr val="FF0000"/>
                </a:solidFill>
              </a:rPr>
              <a:t>SI</a:t>
            </a:r>
            <a:endParaRPr lang="es-ES_tradnl" dirty="0">
              <a:solidFill>
                <a:srgbClr val="FF0000"/>
              </a:solidFill>
            </a:endParaRPr>
          </a:p>
        </p:txBody>
      </p:sp>
      <p:sp>
        <p:nvSpPr>
          <p:cNvPr id="17" name="Rombo 16"/>
          <p:cNvSpPr/>
          <p:nvPr/>
        </p:nvSpPr>
        <p:spPr>
          <a:xfrm>
            <a:off x="4524040" y="1441786"/>
            <a:ext cx="792088" cy="557920"/>
          </a:xfrm>
          <a:prstGeom prst="diamond">
            <a:avLst/>
          </a:prstGeom>
          <a:solidFill>
            <a:schemeClr val="accent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dirty="0" smtClean="0">
                <a:solidFill>
                  <a:srgbClr val="FF0000"/>
                </a:solidFill>
              </a:rPr>
              <a:t>SI</a:t>
            </a:r>
            <a:endParaRPr lang="es-ES_tradnl" dirty="0">
              <a:solidFill>
                <a:srgbClr val="FF0000"/>
              </a:solidFill>
            </a:endParaRPr>
          </a:p>
        </p:txBody>
      </p:sp>
      <p:sp>
        <p:nvSpPr>
          <p:cNvPr id="18" name="Rombo 17"/>
          <p:cNvSpPr/>
          <p:nvPr/>
        </p:nvSpPr>
        <p:spPr>
          <a:xfrm>
            <a:off x="2195736" y="2643218"/>
            <a:ext cx="792088" cy="557920"/>
          </a:xfrm>
          <a:prstGeom prst="diamond">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sz="1200" b="1" dirty="0" smtClean="0">
                <a:solidFill>
                  <a:schemeClr val="tx1"/>
                </a:solidFill>
              </a:rPr>
              <a:t>NO</a:t>
            </a:r>
            <a:endParaRPr lang="es-ES_tradnl" sz="1200" b="1" dirty="0">
              <a:solidFill>
                <a:schemeClr val="tx1"/>
              </a:solidFill>
            </a:endParaRPr>
          </a:p>
        </p:txBody>
      </p:sp>
      <p:sp>
        <p:nvSpPr>
          <p:cNvPr id="20" name="Rombo 19"/>
          <p:cNvSpPr/>
          <p:nvPr/>
        </p:nvSpPr>
        <p:spPr>
          <a:xfrm>
            <a:off x="50888" y="1651860"/>
            <a:ext cx="792088" cy="557920"/>
          </a:xfrm>
          <a:prstGeom prst="diamond">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sz="1200" b="1" dirty="0" smtClean="0">
                <a:solidFill>
                  <a:schemeClr val="tx1"/>
                </a:solidFill>
              </a:rPr>
              <a:t>NO</a:t>
            </a:r>
            <a:endParaRPr lang="es-ES_tradnl" sz="1200" b="1" dirty="0">
              <a:solidFill>
                <a:schemeClr val="tx1"/>
              </a:solidFill>
            </a:endParaRPr>
          </a:p>
        </p:txBody>
      </p:sp>
      <p:cxnSp>
        <p:nvCxnSpPr>
          <p:cNvPr id="24" name="Conector recto de flecha 23"/>
          <p:cNvCxnSpPr/>
          <p:nvPr/>
        </p:nvCxnSpPr>
        <p:spPr>
          <a:xfrm flipV="1">
            <a:off x="3394100" y="1720745"/>
            <a:ext cx="1083704" cy="1"/>
          </a:xfrm>
          <a:prstGeom prst="straightConnector1">
            <a:avLst/>
          </a:prstGeom>
          <a:ln w="38100">
            <a:solidFill>
              <a:schemeClr val="tx1"/>
            </a:solidFill>
            <a:headEnd type="none"/>
            <a:tailEnd type="stealth"/>
          </a:ln>
          <a:effectLst/>
        </p:spPr>
        <p:style>
          <a:lnRef idx="2">
            <a:schemeClr val="accent1"/>
          </a:lnRef>
          <a:fillRef idx="0">
            <a:schemeClr val="accent1"/>
          </a:fillRef>
          <a:effectRef idx="1">
            <a:schemeClr val="accent1"/>
          </a:effectRef>
          <a:fontRef idx="minor">
            <a:schemeClr val="tx1"/>
          </a:fontRef>
        </p:style>
      </p:cxnSp>
      <p:cxnSp>
        <p:nvCxnSpPr>
          <p:cNvPr id="25" name="Conector recto de flecha 24"/>
          <p:cNvCxnSpPr/>
          <p:nvPr/>
        </p:nvCxnSpPr>
        <p:spPr>
          <a:xfrm>
            <a:off x="6092267" y="2547007"/>
            <a:ext cx="757375" cy="9370"/>
          </a:xfrm>
          <a:prstGeom prst="straightConnector1">
            <a:avLst/>
          </a:prstGeom>
          <a:ln w="38100">
            <a:solidFill>
              <a:schemeClr val="tx1"/>
            </a:solidFill>
            <a:headEnd type="none"/>
            <a:tailEnd type="stealth"/>
          </a:ln>
          <a:effectLst/>
        </p:spPr>
        <p:style>
          <a:lnRef idx="2">
            <a:schemeClr val="accent1"/>
          </a:lnRef>
          <a:fillRef idx="0">
            <a:schemeClr val="accent1"/>
          </a:fillRef>
          <a:effectRef idx="1">
            <a:schemeClr val="accent1"/>
          </a:effectRef>
          <a:fontRef idx="minor">
            <a:schemeClr val="tx1"/>
          </a:fontRef>
        </p:style>
      </p:cxnSp>
      <p:cxnSp>
        <p:nvCxnSpPr>
          <p:cNvPr id="27" name="Conector recto de flecha 26"/>
          <p:cNvCxnSpPr/>
          <p:nvPr/>
        </p:nvCxnSpPr>
        <p:spPr>
          <a:xfrm flipH="1">
            <a:off x="4920084" y="1988042"/>
            <a:ext cx="5388" cy="351271"/>
          </a:xfrm>
          <a:prstGeom prst="straightConnector1">
            <a:avLst/>
          </a:prstGeom>
          <a:ln w="38100">
            <a:solidFill>
              <a:schemeClr val="tx1"/>
            </a:solidFill>
            <a:headEnd type="none"/>
            <a:tailEnd type="stealth"/>
          </a:ln>
          <a:effectLst/>
        </p:spPr>
        <p:style>
          <a:lnRef idx="2">
            <a:schemeClr val="accent1"/>
          </a:lnRef>
          <a:fillRef idx="0">
            <a:schemeClr val="accent1"/>
          </a:fillRef>
          <a:effectRef idx="1">
            <a:schemeClr val="accent1"/>
          </a:effectRef>
          <a:fontRef idx="minor">
            <a:schemeClr val="tx1"/>
          </a:fontRef>
        </p:style>
      </p:cxnSp>
      <p:cxnSp>
        <p:nvCxnSpPr>
          <p:cNvPr id="33" name="Conector recto de flecha 32"/>
          <p:cNvCxnSpPr/>
          <p:nvPr/>
        </p:nvCxnSpPr>
        <p:spPr>
          <a:xfrm flipH="1">
            <a:off x="7305999" y="2849867"/>
            <a:ext cx="5388" cy="351271"/>
          </a:xfrm>
          <a:prstGeom prst="straightConnector1">
            <a:avLst/>
          </a:prstGeom>
          <a:ln w="38100">
            <a:solidFill>
              <a:schemeClr val="tx1"/>
            </a:solidFill>
            <a:headEnd type="none"/>
            <a:tailEnd type="stealth"/>
          </a:ln>
          <a:effectLst/>
        </p:spPr>
        <p:style>
          <a:lnRef idx="2">
            <a:schemeClr val="accent1"/>
          </a:lnRef>
          <a:fillRef idx="0">
            <a:schemeClr val="accent1"/>
          </a:fillRef>
          <a:effectRef idx="1">
            <a:schemeClr val="accent1"/>
          </a:effectRef>
          <a:fontRef idx="minor">
            <a:schemeClr val="tx1"/>
          </a:fontRef>
        </p:style>
      </p:cxnSp>
      <p:cxnSp>
        <p:nvCxnSpPr>
          <p:cNvPr id="34" name="Conector recto de flecha 33"/>
          <p:cNvCxnSpPr/>
          <p:nvPr/>
        </p:nvCxnSpPr>
        <p:spPr>
          <a:xfrm flipH="1">
            <a:off x="7364102" y="3834162"/>
            <a:ext cx="5388" cy="351271"/>
          </a:xfrm>
          <a:prstGeom prst="straightConnector1">
            <a:avLst/>
          </a:prstGeom>
          <a:ln w="38100">
            <a:solidFill>
              <a:schemeClr val="tx1"/>
            </a:solidFill>
            <a:headEnd type="none"/>
            <a:tailEnd type="stealth"/>
          </a:ln>
          <a:effectLst/>
        </p:spPr>
        <p:style>
          <a:lnRef idx="2">
            <a:schemeClr val="accent1"/>
          </a:lnRef>
          <a:fillRef idx="0">
            <a:schemeClr val="accent1"/>
          </a:fillRef>
          <a:effectRef idx="1">
            <a:schemeClr val="accent1"/>
          </a:effectRef>
          <a:fontRef idx="minor">
            <a:schemeClr val="tx1"/>
          </a:fontRef>
        </p:style>
      </p:cxnSp>
      <p:cxnSp>
        <p:nvCxnSpPr>
          <p:cNvPr id="38" name="Conector recto de flecha 37"/>
          <p:cNvCxnSpPr/>
          <p:nvPr/>
        </p:nvCxnSpPr>
        <p:spPr>
          <a:xfrm flipH="1">
            <a:off x="7300611" y="5522326"/>
            <a:ext cx="5388" cy="288379"/>
          </a:xfrm>
          <a:prstGeom prst="straightConnector1">
            <a:avLst/>
          </a:prstGeom>
          <a:ln w="38100">
            <a:solidFill>
              <a:schemeClr val="tx1"/>
            </a:solidFill>
            <a:headEnd type="none"/>
            <a:tailEnd type="stealth"/>
          </a:ln>
          <a:effectLst/>
        </p:spPr>
        <p:style>
          <a:lnRef idx="2">
            <a:schemeClr val="accent1"/>
          </a:lnRef>
          <a:fillRef idx="0">
            <a:schemeClr val="accent1"/>
          </a:fillRef>
          <a:effectRef idx="1">
            <a:schemeClr val="accent1"/>
          </a:effectRef>
          <a:fontRef idx="minor">
            <a:schemeClr val="tx1"/>
          </a:fontRef>
        </p:style>
      </p:cxnSp>
      <p:cxnSp>
        <p:nvCxnSpPr>
          <p:cNvPr id="40" name="Conector recto de flecha 39"/>
          <p:cNvCxnSpPr/>
          <p:nvPr/>
        </p:nvCxnSpPr>
        <p:spPr>
          <a:xfrm flipH="1" flipV="1">
            <a:off x="850551" y="1951863"/>
            <a:ext cx="221485" cy="10189"/>
          </a:xfrm>
          <a:prstGeom prst="straightConnector1">
            <a:avLst/>
          </a:prstGeom>
          <a:ln w="38100">
            <a:solidFill>
              <a:schemeClr val="tx1"/>
            </a:solidFill>
            <a:headEnd type="none"/>
            <a:tailEnd type="stealth"/>
          </a:ln>
          <a:effectLst/>
        </p:spPr>
        <p:style>
          <a:lnRef idx="2">
            <a:schemeClr val="accent1"/>
          </a:lnRef>
          <a:fillRef idx="0">
            <a:schemeClr val="accent1"/>
          </a:fillRef>
          <a:effectRef idx="1">
            <a:schemeClr val="accent1"/>
          </a:effectRef>
          <a:fontRef idx="minor">
            <a:schemeClr val="tx1"/>
          </a:fontRef>
        </p:style>
      </p:cxnSp>
      <p:cxnSp>
        <p:nvCxnSpPr>
          <p:cNvPr id="43" name="Conector recto de flecha 42"/>
          <p:cNvCxnSpPr>
            <a:stCxn id="8" idx="1"/>
          </p:cNvCxnSpPr>
          <p:nvPr/>
        </p:nvCxnSpPr>
        <p:spPr>
          <a:xfrm flipH="1">
            <a:off x="3059832" y="2909555"/>
            <a:ext cx="615652" cy="0"/>
          </a:xfrm>
          <a:prstGeom prst="straightConnector1">
            <a:avLst/>
          </a:prstGeom>
          <a:ln w="38100">
            <a:solidFill>
              <a:schemeClr val="tx1"/>
            </a:solidFill>
            <a:headEnd type="none"/>
            <a:tailEnd type="stealth"/>
          </a:ln>
          <a:effectLst/>
        </p:spPr>
        <p:style>
          <a:lnRef idx="2">
            <a:schemeClr val="accent1"/>
          </a:lnRef>
          <a:fillRef idx="0">
            <a:schemeClr val="accent1"/>
          </a:fillRef>
          <a:effectRef idx="1">
            <a:schemeClr val="accent1"/>
          </a:effectRef>
          <a:fontRef idx="minor">
            <a:schemeClr val="tx1"/>
          </a:fontRef>
        </p:style>
      </p:cxnSp>
      <p:sp>
        <p:nvSpPr>
          <p:cNvPr id="46" name="Elipse 45"/>
          <p:cNvSpPr/>
          <p:nvPr/>
        </p:nvSpPr>
        <p:spPr>
          <a:xfrm>
            <a:off x="3479924" y="4250732"/>
            <a:ext cx="2088232" cy="936104"/>
          </a:xfrm>
          <a:prstGeom prst="ellipse">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sz="1200" b="1" dirty="0" smtClean="0">
                <a:solidFill>
                  <a:schemeClr val="tx1"/>
                </a:solidFill>
              </a:rPr>
              <a:t>Insuficientes indicaciones de más débil Circulación Walker</a:t>
            </a:r>
            <a:endParaRPr lang="es-ES_tradnl" sz="1200" b="1" dirty="0">
              <a:solidFill>
                <a:schemeClr val="tx1"/>
              </a:solidFill>
            </a:endParaRPr>
          </a:p>
        </p:txBody>
      </p:sp>
      <p:cxnSp>
        <p:nvCxnSpPr>
          <p:cNvPr id="49" name="Conector angular 48"/>
          <p:cNvCxnSpPr/>
          <p:nvPr/>
        </p:nvCxnSpPr>
        <p:spPr>
          <a:xfrm rot="10800000" flipV="1">
            <a:off x="4524043" y="3617380"/>
            <a:ext cx="2010403" cy="568051"/>
          </a:xfrm>
          <a:prstGeom prst="bentConnector3">
            <a:avLst>
              <a:gd name="adj1" fmla="val 99905"/>
            </a:avLst>
          </a:prstGeom>
          <a:ln w="38100">
            <a:solidFill>
              <a:schemeClr val="tx1"/>
            </a:solidFill>
            <a:tailEnd type="stealth"/>
          </a:ln>
          <a:effectLst/>
        </p:spPr>
        <p:style>
          <a:lnRef idx="2">
            <a:schemeClr val="accent1"/>
          </a:lnRef>
          <a:fillRef idx="0">
            <a:schemeClr val="accent1"/>
          </a:fillRef>
          <a:effectRef idx="1">
            <a:schemeClr val="accent1"/>
          </a:effectRef>
          <a:fontRef idx="minor">
            <a:schemeClr val="tx1"/>
          </a:fontRef>
        </p:style>
      </p:cxnSp>
      <p:sp>
        <p:nvSpPr>
          <p:cNvPr id="54" name="Rectángulo redondeado 53"/>
          <p:cNvSpPr/>
          <p:nvPr/>
        </p:nvSpPr>
        <p:spPr>
          <a:xfrm>
            <a:off x="251520" y="4581128"/>
            <a:ext cx="1998222" cy="605708"/>
          </a:xfrm>
          <a:prstGeom prst="round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b="1" dirty="0" smtClean="0">
                <a:solidFill>
                  <a:schemeClr val="bg1"/>
                </a:solidFill>
              </a:rPr>
              <a:t>NO HAY NIÑO!</a:t>
            </a:r>
            <a:endParaRPr lang="es-ES_tradnl" b="1" dirty="0">
              <a:solidFill>
                <a:schemeClr val="bg1"/>
              </a:solidFill>
            </a:endParaRPr>
          </a:p>
        </p:txBody>
      </p:sp>
      <p:cxnSp>
        <p:nvCxnSpPr>
          <p:cNvPr id="56" name="Conector recto de flecha 55"/>
          <p:cNvCxnSpPr/>
          <p:nvPr/>
        </p:nvCxnSpPr>
        <p:spPr>
          <a:xfrm>
            <a:off x="446932" y="2268047"/>
            <a:ext cx="0" cy="2313081"/>
          </a:xfrm>
          <a:prstGeom prst="straightConnector1">
            <a:avLst/>
          </a:prstGeom>
          <a:ln w="38100">
            <a:solidFill>
              <a:schemeClr val="tx1"/>
            </a:solidFill>
            <a:tailEnd type="stealth"/>
          </a:ln>
          <a:effectLst/>
        </p:spPr>
        <p:style>
          <a:lnRef idx="2">
            <a:schemeClr val="accent1"/>
          </a:lnRef>
          <a:fillRef idx="0">
            <a:schemeClr val="accent1"/>
          </a:fillRef>
          <a:effectRef idx="1">
            <a:schemeClr val="accent1"/>
          </a:effectRef>
          <a:fontRef idx="minor">
            <a:schemeClr val="tx1"/>
          </a:fontRef>
        </p:style>
      </p:cxnSp>
      <p:cxnSp>
        <p:nvCxnSpPr>
          <p:cNvPr id="58" name="Conector angular 57"/>
          <p:cNvCxnSpPr/>
          <p:nvPr/>
        </p:nvCxnSpPr>
        <p:spPr>
          <a:xfrm rot="5400000">
            <a:off x="1421693" y="3405490"/>
            <a:ext cx="1351712" cy="936745"/>
          </a:xfrm>
          <a:prstGeom prst="bentConnector3">
            <a:avLst>
              <a:gd name="adj1" fmla="val 50000"/>
            </a:avLst>
          </a:prstGeom>
          <a:ln w="38100">
            <a:solidFill>
              <a:schemeClr val="tx1"/>
            </a:solidFill>
            <a:tailEnd type="stealth"/>
          </a:ln>
          <a:effectLst/>
        </p:spPr>
        <p:style>
          <a:lnRef idx="2">
            <a:schemeClr val="accent1"/>
          </a:lnRef>
          <a:fillRef idx="0">
            <a:schemeClr val="accent1"/>
          </a:fillRef>
          <a:effectRef idx="1">
            <a:schemeClr val="accent1"/>
          </a:effectRef>
          <a:fontRef idx="minor">
            <a:schemeClr val="tx1"/>
          </a:fontRef>
        </p:style>
      </p:cxnSp>
      <p:cxnSp>
        <p:nvCxnSpPr>
          <p:cNvPr id="63" name="Conector recto de flecha 62"/>
          <p:cNvCxnSpPr>
            <a:stCxn id="46" idx="2"/>
          </p:cNvCxnSpPr>
          <p:nvPr/>
        </p:nvCxnSpPr>
        <p:spPr>
          <a:xfrm flipH="1">
            <a:off x="2249742" y="4718784"/>
            <a:ext cx="1230182" cy="0"/>
          </a:xfrm>
          <a:prstGeom prst="straightConnector1">
            <a:avLst/>
          </a:prstGeom>
          <a:ln w="38100">
            <a:solidFill>
              <a:schemeClr val="tx1"/>
            </a:solidFill>
            <a:tailEnd type="stealth"/>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7741527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p:txBody>
          <a:bodyPr>
            <a:normAutofit fontScale="90000"/>
          </a:bodyPr>
          <a:lstStyle/>
          <a:p>
            <a:r>
              <a:rPr lang="es-ES_tradnl" dirty="0" smtClean="0"/>
              <a:t>Región Niño 3.4</a:t>
            </a:r>
            <a:endParaRPr lang="es-ES_tradnl" dirty="0"/>
          </a:p>
        </p:txBody>
      </p:sp>
      <p:pic>
        <p:nvPicPr>
          <p:cNvPr id="6" name="Marcador de contenido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66490" y="1600200"/>
            <a:ext cx="7411019" cy="4525963"/>
          </a:xfrm>
        </p:spPr>
      </p:pic>
    </p:spTree>
    <p:extLst>
      <p:ext uri="{BB962C8B-B14F-4D97-AF65-F5344CB8AC3E}">
        <p14:creationId xmlns:p14="http://schemas.microsoft.com/office/powerpoint/2010/main" val="6787121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3"/>
          <p:cNvPicPr>
            <a:picLocks noGrp="1" noChangeAspect="1"/>
          </p:cNvPicPr>
          <p:nvPr>
            <p:ph idx="1"/>
          </p:nvPr>
        </p:nvPicPr>
        <p:blipFill rotWithShape="1">
          <a:blip r:embed="rId2">
            <a:extLst>
              <a:ext uri="{28A0092B-C50C-407E-A947-70E740481C1C}">
                <a14:useLocalDpi xmlns:a14="http://schemas.microsoft.com/office/drawing/2010/main" val="0"/>
              </a:ext>
            </a:extLst>
          </a:blip>
          <a:srcRect l="3438" t="3994" r="11587" b="12698"/>
          <a:stretch/>
        </p:blipFill>
        <p:spPr>
          <a:xfrm>
            <a:off x="1259632" y="1293853"/>
            <a:ext cx="6843640" cy="5184576"/>
          </a:xfrm>
        </p:spPr>
      </p:pic>
      <p:sp>
        <p:nvSpPr>
          <p:cNvPr id="3" name="Título 2"/>
          <p:cNvSpPr>
            <a:spLocks noGrp="1"/>
          </p:cNvSpPr>
          <p:nvPr>
            <p:ph type="title"/>
          </p:nvPr>
        </p:nvSpPr>
        <p:spPr>
          <a:xfrm>
            <a:off x="3491880" y="260648"/>
            <a:ext cx="5054983" cy="522910"/>
          </a:xfrm>
        </p:spPr>
        <p:txBody>
          <a:bodyPr>
            <a:normAutofit fontScale="90000"/>
          </a:bodyPr>
          <a:lstStyle/>
          <a:p>
            <a:r>
              <a:rPr lang="es-ES_tradnl" smtClean="0"/>
              <a:t>¿Estará </a:t>
            </a:r>
            <a:r>
              <a:rPr lang="es-ES_tradnl" dirty="0" smtClean="0"/>
              <a:t>Niño 3.4 &gt;= </a:t>
            </a:r>
            <a:r>
              <a:rPr lang="es-ES_tradnl" smtClean="0"/>
              <a:t>0.5ºC varios meses?</a:t>
            </a:r>
            <a:endParaRPr lang="es-ES_tradnl"/>
          </a:p>
        </p:txBody>
      </p:sp>
      <p:sp>
        <p:nvSpPr>
          <p:cNvPr id="5" name="Flecha derecha 4"/>
          <p:cNvSpPr/>
          <p:nvPr/>
        </p:nvSpPr>
        <p:spPr>
          <a:xfrm>
            <a:off x="1115616" y="3140968"/>
            <a:ext cx="648072" cy="648072"/>
          </a:xfrm>
          <a:prstGeom prst="rightArrow">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a:p>
        </p:txBody>
      </p:sp>
      <p:sp>
        <p:nvSpPr>
          <p:cNvPr id="6" name="Flecha derecha 5"/>
          <p:cNvSpPr/>
          <p:nvPr/>
        </p:nvSpPr>
        <p:spPr>
          <a:xfrm flipH="1">
            <a:off x="8058041" y="3170684"/>
            <a:ext cx="565908" cy="648072"/>
          </a:xfrm>
          <a:prstGeom prst="rightArrow">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a:p>
        </p:txBody>
      </p:sp>
      <p:cxnSp>
        <p:nvCxnSpPr>
          <p:cNvPr id="8" name="Conector recto 7"/>
          <p:cNvCxnSpPr/>
          <p:nvPr/>
        </p:nvCxnSpPr>
        <p:spPr>
          <a:xfrm>
            <a:off x="2123728" y="3483809"/>
            <a:ext cx="5857227" cy="10911"/>
          </a:xfrm>
          <a:prstGeom prst="line">
            <a:avLst/>
          </a:prstGeom>
          <a:ln w="34925">
            <a:solidFill>
              <a:schemeClr val="tx1"/>
            </a:solidFill>
            <a:prstDash val="sysDot"/>
          </a:ln>
          <a:effectLst/>
        </p:spPr>
        <p:style>
          <a:lnRef idx="2">
            <a:schemeClr val="accent1"/>
          </a:lnRef>
          <a:fillRef idx="0">
            <a:schemeClr val="accent1"/>
          </a:fillRef>
          <a:effectRef idx="1">
            <a:schemeClr val="accent1"/>
          </a:effectRef>
          <a:fontRef idx="minor">
            <a:schemeClr val="tx1"/>
          </a:fontRef>
        </p:style>
      </p:cxnSp>
      <p:sp>
        <p:nvSpPr>
          <p:cNvPr id="10" name="Rectángulo 9"/>
          <p:cNvSpPr/>
          <p:nvPr/>
        </p:nvSpPr>
        <p:spPr>
          <a:xfrm>
            <a:off x="0" y="5773216"/>
            <a:ext cx="8964488" cy="64807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dirty="0" smtClean="0">
                <a:solidFill>
                  <a:schemeClr val="tx1"/>
                </a:solidFill>
              </a:rPr>
              <a:t>Modelos muestran al centro del Pacífico (Región Niño 3.4 &gt;= 0.5</a:t>
            </a:r>
            <a:r>
              <a:rPr lang="es-ES_tradnl" dirty="0" smtClean="0">
                <a:solidFill>
                  <a:schemeClr val="tx1"/>
                </a:solidFill>
                <a:latin typeface="Arial" charset="0"/>
                <a:ea typeface="Arial" charset="0"/>
                <a:cs typeface="Arial" charset="0"/>
              </a:rPr>
              <a:t>º</a:t>
            </a:r>
            <a:r>
              <a:rPr lang="es-ES_tradnl" dirty="0" smtClean="0">
                <a:solidFill>
                  <a:schemeClr val="tx1"/>
                </a:solidFill>
              </a:rPr>
              <a:t>C varios meses)</a:t>
            </a:r>
            <a:endParaRPr lang="es-ES_tradnl" dirty="0">
              <a:solidFill>
                <a:schemeClr val="tx1"/>
              </a:solidFill>
            </a:endParaRPr>
          </a:p>
        </p:txBody>
      </p:sp>
    </p:spTree>
    <p:extLst>
      <p:ext uri="{BB962C8B-B14F-4D97-AF65-F5344CB8AC3E}">
        <p14:creationId xmlns:p14="http://schemas.microsoft.com/office/powerpoint/2010/main" val="173272100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67544" y="1412776"/>
            <a:ext cx="8229600" cy="3877056"/>
          </a:xfrm>
        </p:spPr>
      </p:pic>
      <p:sp>
        <p:nvSpPr>
          <p:cNvPr id="3" name="Título 2"/>
          <p:cNvSpPr>
            <a:spLocks noGrp="1"/>
          </p:cNvSpPr>
          <p:nvPr>
            <p:ph type="title"/>
          </p:nvPr>
        </p:nvSpPr>
        <p:spPr/>
        <p:txBody>
          <a:bodyPr>
            <a:normAutofit fontScale="90000"/>
          </a:bodyPr>
          <a:lstStyle/>
          <a:p>
            <a:r>
              <a:rPr lang="es-ES_tradnl" dirty="0" smtClean="0"/>
              <a:t>La Circulación Walker</a:t>
            </a:r>
            <a:endParaRPr lang="es-ES_tradnl" dirty="0"/>
          </a:p>
        </p:txBody>
      </p:sp>
      <p:sp>
        <p:nvSpPr>
          <p:cNvPr id="5" name="CuadroTexto 4"/>
          <p:cNvSpPr txBox="1"/>
          <p:nvPr/>
        </p:nvSpPr>
        <p:spPr>
          <a:xfrm>
            <a:off x="395536" y="5517232"/>
            <a:ext cx="8280920" cy="923330"/>
          </a:xfrm>
          <a:prstGeom prst="rect">
            <a:avLst/>
          </a:prstGeom>
          <a:noFill/>
        </p:spPr>
        <p:txBody>
          <a:bodyPr wrap="square" rtlCol="0">
            <a:spAutoFit/>
          </a:bodyPr>
          <a:lstStyle/>
          <a:p>
            <a:pPr marL="285750" indent="-285750">
              <a:buFont typeface="Arial" charset="0"/>
              <a:buChar char="•"/>
            </a:pPr>
            <a:r>
              <a:rPr lang="es-ES_tradnl" dirty="0" smtClean="0"/>
              <a:t>El Aire SUBE (llueve) en Indonesia/Australia y BAJA (no llueve en el Pacífico Central y borde Sudamericano). </a:t>
            </a:r>
          </a:p>
          <a:p>
            <a:pPr marL="285750" indent="-285750">
              <a:buFont typeface="Arial" charset="0"/>
              <a:buChar char="•"/>
            </a:pPr>
            <a:r>
              <a:rPr lang="es-ES_tradnl" dirty="0" smtClean="0"/>
              <a:t>Los vientos alisios soplan normalmente </a:t>
            </a:r>
            <a:endParaRPr lang="es-ES_tradnl" dirty="0"/>
          </a:p>
        </p:txBody>
      </p:sp>
    </p:spTree>
    <p:extLst>
      <p:ext uri="{BB962C8B-B14F-4D97-AF65-F5344CB8AC3E}">
        <p14:creationId xmlns:p14="http://schemas.microsoft.com/office/powerpoint/2010/main" val="57132262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03648" y="1412776"/>
            <a:ext cx="6707088" cy="3582790"/>
          </a:xfrm>
        </p:spPr>
      </p:pic>
      <p:sp>
        <p:nvSpPr>
          <p:cNvPr id="3" name="Título 2"/>
          <p:cNvSpPr>
            <a:spLocks noGrp="1"/>
          </p:cNvSpPr>
          <p:nvPr>
            <p:ph type="title"/>
          </p:nvPr>
        </p:nvSpPr>
        <p:spPr>
          <a:xfrm>
            <a:off x="3131840" y="404664"/>
            <a:ext cx="6012159" cy="782258"/>
          </a:xfrm>
        </p:spPr>
        <p:txBody>
          <a:bodyPr>
            <a:noAutofit/>
          </a:bodyPr>
          <a:lstStyle/>
          <a:p>
            <a:pPr algn="l"/>
            <a:r>
              <a:rPr lang="es-ES_tradnl" sz="2400" dirty="0" smtClean="0"/>
              <a:t>Pronóstico de Divergencia/Convergencia en Altura</a:t>
            </a:r>
            <a:endParaRPr lang="es-ES_tradnl" sz="2400" dirty="0"/>
          </a:p>
        </p:txBody>
      </p:sp>
      <p:sp>
        <p:nvSpPr>
          <p:cNvPr id="5" name="CuadroTexto 4"/>
          <p:cNvSpPr txBox="1"/>
          <p:nvPr/>
        </p:nvSpPr>
        <p:spPr>
          <a:xfrm>
            <a:off x="0" y="6093296"/>
            <a:ext cx="9252519" cy="369332"/>
          </a:xfrm>
          <a:prstGeom prst="rect">
            <a:avLst/>
          </a:prstGeom>
          <a:noFill/>
        </p:spPr>
        <p:txBody>
          <a:bodyPr wrap="square" rtlCol="0">
            <a:spAutoFit/>
          </a:bodyPr>
          <a:lstStyle/>
          <a:p>
            <a:r>
              <a:rPr lang="es-ES_tradnl" b="1" dirty="0" smtClean="0"/>
              <a:t>Modelo muestra colapso de la Circulación Walker en 3 semanas (y frena lluvia en Sudamérica)</a:t>
            </a:r>
            <a:endParaRPr lang="es-ES_tradnl" b="1" dirty="0"/>
          </a:p>
        </p:txBody>
      </p:sp>
      <p:sp>
        <p:nvSpPr>
          <p:cNvPr id="6" name="CuadroTexto 5"/>
          <p:cNvSpPr txBox="1"/>
          <p:nvPr/>
        </p:nvSpPr>
        <p:spPr>
          <a:xfrm>
            <a:off x="251520" y="4995566"/>
            <a:ext cx="8892479" cy="1200329"/>
          </a:xfrm>
          <a:prstGeom prst="rect">
            <a:avLst/>
          </a:prstGeom>
          <a:noFill/>
        </p:spPr>
        <p:txBody>
          <a:bodyPr wrap="square" rtlCol="0">
            <a:spAutoFit/>
          </a:bodyPr>
          <a:lstStyle/>
          <a:p>
            <a:r>
              <a:rPr lang="es-ES_tradnl" dirty="0" smtClean="0"/>
              <a:t>Color Verde: Divergencia: El viento en las zonas altas ”recoge” viento ascendente bajo él y permite que llueva.</a:t>
            </a:r>
          </a:p>
          <a:p>
            <a:r>
              <a:rPr lang="es-ES_tradnl" dirty="0" smtClean="0"/>
              <a:t>Color Marrón: Convergencia: El viento en las zonas altas “taponea” el viento ascendente y no permite que llueva</a:t>
            </a:r>
            <a:endParaRPr lang="es-ES_tradnl" dirty="0"/>
          </a:p>
        </p:txBody>
      </p:sp>
    </p:spTree>
    <p:extLst>
      <p:ext uri="{BB962C8B-B14F-4D97-AF65-F5344CB8AC3E}">
        <p14:creationId xmlns:p14="http://schemas.microsoft.com/office/powerpoint/2010/main" val="190854977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Marcador de contenido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55776" y="1340768"/>
            <a:ext cx="4548245" cy="5098345"/>
          </a:xfrm>
        </p:spPr>
      </p:pic>
      <p:sp>
        <p:nvSpPr>
          <p:cNvPr id="3" name="Título 2"/>
          <p:cNvSpPr>
            <a:spLocks noGrp="1"/>
          </p:cNvSpPr>
          <p:nvPr>
            <p:ph type="title"/>
          </p:nvPr>
        </p:nvSpPr>
        <p:spPr>
          <a:xfrm>
            <a:off x="3631817" y="260648"/>
            <a:ext cx="5054983" cy="522910"/>
          </a:xfrm>
        </p:spPr>
        <p:txBody>
          <a:bodyPr>
            <a:normAutofit fontScale="90000"/>
          </a:bodyPr>
          <a:lstStyle/>
          <a:p>
            <a:r>
              <a:rPr lang="es-ES_tradnl" dirty="0" smtClean="0"/>
              <a:t>Los vientos alisios se han debilitado. Seguirían así</a:t>
            </a:r>
            <a:endParaRPr lang="es-ES_tradnl" dirty="0"/>
          </a:p>
        </p:txBody>
      </p:sp>
      <p:pic>
        <p:nvPicPr>
          <p:cNvPr id="5" name="Imagen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31840" y="5641826"/>
            <a:ext cx="3888432" cy="640110"/>
          </a:xfrm>
          <a:prstGeom prst="rect">
            <a:avLst/>
          </a:prstGeom>
        </p:spPr>
      </p:pic>
      <p:cxnSp>
        <p:nvCxnSpPr>
          <p:cNvPr id="7" name="Conector recto 6"/>
          <p:cNvCxnSpPr/>
          <p:nvPr/>
        </p:nvCxnSpPr>
        <p:spPr>
          <a:xfrm flipV="1">
            <a:off x="6159308" y="1628800"/>
            <a:ext cx="0" cy="3672408"/>
          </a:xfrm>
          <a:prstGeom prst="line">
            <a:avLst/>
          </a:prstGeom>
          <a:ln w="38100">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8" name="Conector recto 7"/>
          <p:cNvCxnSpPr/>
          <p:nvPr/>
        </p:nvCxnSpPr>
        <p:spPr>
          <a:xfrm flipV="1">
            <a:off x="4283968" y="1628800"/>
            <a:ext cx="0" cy="3672408"/>
          </a:xfrm>
          <a:prstGeom prst="line">
            <a:avLst/>
          </a:prstGeom>
          <a:ln w="38100">
            <a:solidFill>
              <a:schemeClr val="tx1"/>
            </a:solidFill>
            <a:prstDash val="sysDot"/>
          </a:ln>
        </p:spPr>
        <p:style>
          <a:lnRef idx="2">
            <a:schemeClr val="accent1"/>
          </a:lnRef>
          <a:fillRef idx="0">
            <a:schemeClr val="accent1"/>
          </a:fillRef>
          <a:effectRef idx="1">
            <a:schemeClr val="accent1"/>
          </a:effectRef>
          <a:fontRef idx="minor">
            <a:schemeClr val="tx1"/>
          </a:fontRef>
        </p:style>
      </p:cxnSp>
      <p:sp>
        <p:nvSpPr>
          <p:cNvPr id="9" name="Rectángulo 8"/>
          <p:cNvSpPr/>
          <p:nvPr/>
        </p:nvSpPr>
        <p:spPr>
          <a:xfrm flipV="1">
            <a:off x="4283968" y="5858417"/>
            <a:ext cx="1875340" cy="162869"/>
          </a:xfrm>
          <a:prstGeom prst="rect">
            <a:avLst/>
          </a:prstGeom>
          <a:noFill/>
          <a:ln w="38100">
            <a:solidFill>
              <a:schemeClr val="tx1"/>
            </a:solidFill>
            <a:prstDash val="sysDo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a:p>
        </p:txBody>
      </p:sp>
    </p:spTree>
    <p:extLst>
      <p:ext uri="{BB962C8B-B14F-4D97-AF65-F5344CB8AC3E}">
        <p14:creationId xmlns:p14="http://schemas.microsoft.com/office/powerpoint/2010/main" val="154023565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3"/>
          <p:cNvPicPr>
            <a:picLocks noGrp="1" noChangeAspect="1"/>
          </p:cNvPicPr>
          <p:nvPr>
            <p:ph idx="1"/>
          </p:nvPr>
        </p:nvPicPr>
        <p:blipFill rotWithShape="1">
          <a:blip r:embed="rId2">
            <a:extLst>
              <a:ext uri="{28A0092B-C50C-407E-A947-70E740481C1C}">
                <a14:useLocalDpi xmlns:a14="http://schemas.microsoft.com/office/drawing/2010/main" val="0"/>
              </a:ext>
            </a:extLst>
          </a:blip>
          <a:srcRect b="58002"/>
          <a:stretch/>
        </p:blipFill>
        <p:spPr>
          <a:xfrm>
            <a:off x="-6025" y="1268760"/>
            <a:ext cx="9139050" cy="4968552"/>
          </a:xfrm>
        </p:spPr>
      </p:pic>
      <p:sp>
        <p:nvSpPr>
          <p:cNvPr id="3" name="Título 2"/>
          <p:cNvSpPr>
            <a:spLocks noGrp="1"/>
          </p:cNvSpPr>
          <p:nvPr>
            <p:ph type="title"/>
          </p:nvPr>
        </p:nvSpPr>
        <p:spPr>
          <a:xfrm>
            <a:off x="3491880" y="332656"/>
            <a:ext cx="5054983" cy="522910"/>
          </a:xfrm>
        </p:spPr>
        <p:txBody>
          <a:bodyPr>
            <a:normAutofit fontScale="90000"/>
          </a:bodyPr>
          <a:lstStyle/>
          <a:p>
            <a:r>
              <a:rPr lang="es-ES_tradnl" dirty="0" smtClean="0"/>
              <a:t>Lo que agrega </a:t>
            </a:r>
            <a:r>
              <a:rPr lang="es-ES_tradnl" smtClean="0"/>
              <a:t>más calor al mar debajo de la superficie</a:t>
            </a:r>
            <a:endParaRPr lang="es-ES_tradnl"/>
          </a:p>
        </p:txBody>
      </p:sp>
    </p:spTree>
    <p:extLst>
      <p:ext uri="{BB962C8B-B14F-4D97-AF65-F5344CB8AC3E}">
        <p14:creationId xmlns:p14="http://schemas.microsoft.com/office/powerpoint/2010/main" val="12953909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a:xfrm>
            <a:off x="3502797" y="664012"/>
            <a:ext cx="5641203" cy="522910"/>
          </a:xfrm>
        </p:spPr>
        <p:txBody>
          <a:bodyPr>
            <a:normAutofit fontScale="90000"/>
          </a:bodyPr>
          <a:lstStyle/>
          <a:p>
            <a:r>
              <a:rPr lang="es-ES_tradnl" dirty="0" smtClean="0"/>
              <a:t>Entonces: Viene </a:t>
            </a:r>
            <a:r>
              <a:rPr lang="es-ES_tradnl" smtClean="0"/>
              <a:t>El Niño/EE UU</a:t>
            </a:r>
            <a:endParaRPr lang="es-ES_tradnl" dirty="0"/>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420888"/>
            <a:ext cx="9144000" cy="2774380"/>
          </a:xfrm>
          <a:prstGeom prst="rect">
            <a:avLst/>
          </a:prstGeom>
        </p:spPr>
      </p:pic>
      <p:cxnSp>
        <p:nvCxnSpPr>
          <p:cNvPr id="7" name="Conector recto 6"/>
          <p:cNvCxnSpPr/>
          <p:nvPr/>
        </p:nvCxnSpPr>
        <p:spPr>
          <a:xfrm>
            <a:off x="1403648" y="5195268"/>
            <a:ext cx="7200800" cy="9252"/>
          </a:xfrm>
          <a:prstGeom prst="line">
            <a:avLst/>
          </a:prstGeom>
          <a:ln w="53975">
            <a:solidFill>
              <a:srgbClr val="FF0000"/>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6030629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a:xfrm>
            <a:off x="3059833" y="692696"/>
            <a:ext cx="6084168" cy="494226"/>
          </a:xfrm>
        </p:spPr>
        <p:txBody>
          <a:bodyPr>
            <a:normAutofit fontScale="90000"/>
          </a:bodyPr>
          <a:lstStyle/>
          <a:p>
            <a:r>
              <a:rPr lang="es-ES_tradnl" sz="2800" dirty="0" smtClean="0"/>
              <a:t>Entonces: Viene El Niño/Australia</a:t>
            </a:r>
            <a:endParaRPr lang="es-ES_tradnl" sz="2800" dirty="0"/>
          </a:p>
        </p:txBody>
      </p:sp>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84784"/>
            <a:ext cx="9144000" cy="4483450"/>
          </a:xfrm>
          <a:prstGeom prst="rect">
            <a:avLst/>
          </a:prstGeom>
        </p:spPr>
      </p:pic>
      <p:cxnSp>
        <p:nvCxnSpPr>
          <p:cNvPr id="6" name="Conector recto 5"/>
          <p:cNvCxnSpPr/>
          <p:nvPr/>
        </p:nvCxnSpPr>
        <p:spPr>
          <a:xfrm>
            <a:off x="4572000" y="4797152"/>
            <a:ext cx="3672408" cy="0"/>
          </a:xfrm>
          <a:prstGeom prst="line">
            <a:avLst/>
          </a:prstGeom>
          <a:ln w="53975">
            <a:solidFill>
              <a:srgbClr val="FF0000"/>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973859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560" y="1204186"/>
            <a:ext cx="7884368" cy="5130935"/>
          </a:xfrm>
          <a:prstGeom prst="rect">
            <a:avLst/>
          </a:prstGeom>
        </p:spPr>
      </p:pic>
      <p:sp>
        <p:nvSpPr>
          <p:cNvPr id="3" name="Título 2"/>
          <p:cNvSpPr>
            <a:spLocks noGrp="1"/>
          </p:cNvSpPr>
          <p:nvPr>
            <p:ph type="title"/>
          </p:nvPr>
        </p:nvSpPr>
        <p:spPr>
          <a:xfrm>
            <a:off x="3059833" y="692696"/>
            <a:ext cx="6084168" cy="494226"/>
          </a:xfrm>
        </p:spPr>
        <p:txBody>
          <a:bodyPr>
            <a:normAutofit fontScale="90000"/>
          </a:bodyPr>
          <a:lstStyle/>
          <a:p>
            <a:r>
              <a:rPr lang="es-ES_tradnl" sz="2800" dirty="0" smtClean="0"/>
              <a:t>Entonces: Viene El Niño/Perú</a:t>
            </a:r>
            <a:endParaRPr lang="es-ES_tradnl" sz="2800" dirty="0"/>
          </a:p>
        </p:txBody>
      </p:sp>
      <p:sp>
        <p:nvSpPr>
          <p:cNvPr id="25" name="Rectángulo redondeado 24"/>
          <p:cNvSpPr/>
          <p:nvPr/>
        </p:nvSpPr>
        <p:spPr>
          <a:xfrm>
            <a:off x="1331640" y="4221088"/>
            <a:ext cx="6264696" cy="1080120"/>
          </a:xfrm>
          <a:prstGeom prst="roundRect">
            <a:avLst/>
          </a:prstGeom>
          <a:noFill/>
          <a:ln w="381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a:p>
        </p:txBody>
      </p:sp>
      <p:sp>
        <p:nvSpPr>
          <p:cNvPr id="26" name="Rectángulo redondeado 25"/>
          <p:cNvSpPr/>
          <p:nvPr/>
        </p:nvSpPr>
        <p:spPr>
          <a:xfrm>
            <a:off x="1331640" y="5301208"/>
            <a:ext cx="6264696" cy="792088"/>
          </a:xfrm>
          <a:prstGeom prst="roundRect">
            <a:avLst/>
          </a:prstGeom>
          <a:noFill/>
          <a:ln w="381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a:p>
        </p:txBody>
      </p:sp>
    </p:spTree>
    <p:extLst>
      <p:ext uri="{BB962C8B-B14F-4D97-AF65-F5344CB8AC3E}">
        <p14:creationId xmlns:p14="http://schemas.microsoft.com/office/powerpoint/2010/main" val="195742218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79595" y="1457695"/>
            <a:ext cx="3102209" cy="2422004"/>
          </a:xfrm>
          <a:prstGeom prst="rect">
            <a:avLst/>
          </a:prstGeom>
        </p:spPr>
      </p:pic>
      <p:sp>
        <p:nvSpPr>
          <p:cNvPr id="3" name="Título 2"/>
          <p:cNvSpPr>
            <a:spLocks noGrp="1"/>
          </p:cNvSpPr>
          <p:nvPr>
            <p:ph type="title"/>
          </p:nvPr>
        </p:nvSpPr>
        <p:spPr>
          <a:xfrm>
            <a:off x="3502797" y="260648"/>
            <a:ext cx="5054983" cy="926274"/>
          </a:xfrm>
        </p:spPr>
        <p:txBody>
          <a:bodyPr>
            <a:normAutofit fontScale="90000"/>
          </a:bodyPr>
          <a:lstStyle/>
          <a:p>
            <a:r>
              <a:rPr lang="es-ES_tradnl" dirty="0" smtClean="0"/>
              <a:t>Conceptos Básicos: Influencia Marina Costera</a:t>
            </a:r>
            <a:endParaRPr lang="es-ES_tradnl" dirty="0"/>
          </a:p>
        </p:txBody>
      </p:sp>
      <p:pic>
        <p:nvPicPr>
          <p:cNvPr id="6" name="Imagen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35484"/>
            <a:ext cx="3320317" cy="2592288"/>
          </a:xfrm>
          <a:prstGeom prst="rect">
            <a:avLst/>
          </a:prstGeom>
        </p:spPr>
      </p:pic>
      <p:pic>
        <p:nvPicPr>
          <p:cNvPr id="8" name="Imagen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31452" y="1349710"/>
            <a:ext cx="3412548" cy="2664296"/>
          </a:xfrm>
          <a:prstGeom prst="rect">
            <a:avLst/>
          </a:prstGeom>
        </p:spPr>
      </p:pic>
      <p:sp>
        <p:nvSpPr>
          <p:cNvPr id="9" name="CuadroTexto 8"/>
          <p:cNvSpPr txBox="1"/>
          <p:nvPr/>
        </p:nvSpPr>
        <p:spPr>
          <a:xfrm>
            <a:off x="286547" y="3698844"/>
            <a:ext cx="2747221" cy="2308324"/>
          </a:xfrm>
          <a:prstGeom prst="rect">
            <a:avLst/>
          </a:prstGeom>
          <a:noFill/>
          <a:ln>
            <a:solidFill>
              <a:schemeClr val="tx1"/>
            </a:solidFill>
          </a:ln>
        </p:spPr>
        <p:txBody>
          <a:bodyPr wrap="square" rtlCol="0">
            <a:spAutoFit/>
          </a:bodyPr>
          <a:lstStyle/>
          <a:p>
            <a:r>
              <a:rPr lang="es-ES_tradnl" dirty="0" smtClean="0"/>
              <a:t>La Niña Costera o aguas que sin alcanzar ese status estén más frías que lo habitual producirán temperaturas más frías que lo normal en el valle y generalmente menos radiación</a:t>
            </a:r>
          </a:p>
        </p:txBody>
      </p:sp>
      <p:sp>
        <p:nvSpPr>
          <p:cNvPr id="10" name="CuadroTexto 9"/>
          <p:cNvSpPr txBox="1"/>
          <p:nvPr/>
        </p:nvSpPr>
        <p:spPr>
          <a:xfrm>
            <a:off x="3316894" y="3698844"/>
            <a:ext cx="2747221" cy="1477328"/>
          </a:xfrm>
          <a:prstGeom prst="rect">
            <a:avLst/>
          </a:prstGeom>
          <a:noFill/>
          <a:ln>
            <a:solidFill>
              <a:schemeClr val="tx1"/>
            </a:solidFill>
          </a:ln>
        </p:spPr>
        <p:txBody>
          <a:bodyPr wrap="square" rtlCol="0">
            <a:spAutoFit/>
          </a:bodyPr>
          <a:lstStyle/>
          <a:p>
            <a:r>
              <a:rPr lang="es-ES_tradnl" dirty="0" smtClean="0"/>
              <a:t>Aguas a temperaturas normales producirán condiciones promedio en las temperaturas y radiación del valle</a:t>
            </a:r>
          </a:p>
        </p:txBody>
      </p:sp>
      <p:sp>
        <p:nvSpPr>
          <p:cNvPr id="11" name="CuadroTexto 10"/>
          <p:cNvSpPr txBox="1"/>
          <p:nvPr/>
        </p:nvSpPr>
        <p:spPr>
          <a:xfrm>
            <a:off x="6232157" y="3698844"/>
            <a:ext cx="2747221" cy="2585323"/>
          </a:xfrm>
          <a:prstGeom prst="rect">
            <a:avLst/>
          </a:prstGeom>
          <a:noFill/>
          <a:ln>
            <a:solidFill>
              <a:schemeClr val="tx1"/>
            </a:solidFill>
          </a:ln>
        </p:spPr>
        <p:txBody>
          <a:bodyPr wrap="square" rtlCol="0">
            <a:spAutoFit/>
          </a:bodyPr>
          <a:lstStyle/>
          <a:p>
            <a:r>
              <a:rPr lang="es-ES_tradnl" dirty="0" smtClean="0"/>
              <a:t>El Niño Costero o aguas que sin alcanzar ese status estén más cálidas que lo habitual producirán temperaturas más cálidas que lo normal en el valle, generalmente más radiación y abre el camino a huaicos</a:t>
            </a:r>
          </a:p>
        </p:txBody>
      </p:sp>
    </p:spTree>
    <p:extLst>
      <p:ext uri="{BB962C8B-B14F-4D97-AF65-F5344CB8AC3E}">
        <p14:creationId xmlns:p14="http://schemas.microsoft.com/office/powerpoint/2010/main" val="42127948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p:txBody>
          <a:bodyPr>
            <a:normAutofit fontScale="90000"/>
          </a:bodyPr>
          <a:lstStyle/>
          <a:p>
            <a:r>
              <a:rPr lang="es-ES_tradnl" dirty="0" smtClean="0"/>
              <a:t>Pero</a:t>
            </a:r>
            <a:r>
              <a:rPr lang="mr-IN" dirty="0" smtClean="0"/>
              <a:t>…</a:t>
            </a:r>
            <a:endParaRPr lang="es-ES_tradnl" dirty="0"/>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9632" y="1340768"/>
            <a:ext cx="6486748" cy="4782766"/>
          </a:xfrm>
          <a:prstGeom prst="rect">
            <a:avLst/>
          </a:prstGeom>
        </p:spPr>
      </p:pic>
      <p:sp>
        <p:nvSpPr>
          <p:cNvPr id="5" name="Flecha derecha 4"/>
          <p:cNvSpPr/>
          <p:nvPr/>
        </p:nvSpPr>
        <p:spPr>
          <a:xfrm flipH="1">
            <a:off x="7350336" y="2708920"/>
            <a:ext cx="792088" cy="333751"/>
          </a:xfrm>
          <a:prstGeom prst="rightArrow">
            <a:avLst/>
          </a:prstGeom>
          <a:solidFill>
            <a:srgbClr val="FF0000"/>
          </a:solid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a:p>
        </p:txBody>
      </p:sp>
      <p:sp>
        <p:nvSpPr>
          <p:cNvPr id="6" name="Flecha derecha 5"/>
          <p:cNvSpPr/>
          <p:nvPr/>
        </p:nvSpPr>
        <p:spPr>
          <a:xfrm flipH="1">
            <a:off x="7350336" y="5157192"/>
            <a:ext cx="792088" cy="333751"/>
          </a:xfrm>
          <a:prstGeom prst="rightArrow">
            <a:avLst/>
          </a:prstGeom>
          <a:solidFill>
            <a:srgbClr val="FF0000"/>
          </a:solid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a:p>
        </p:txBody>
      </p:sp>
    </p:spTree>
    <p:extLst>
      <p:ext uri="{BB962C8B-B14F-4D97-AF65-F5344CB8AC3E}">
        <p14:creationId xmlns:p14="http://schemas.microsoft.com/office/powerpoint/2010/main" val="14043569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ítulo 2"/>
          <p:cNvSpPr>
            <a:spLocks noGrp="1"/>
          </p:cNvSpPr>
          <p:nvPr>
            <p:ph type="title"/>
          </p:nvPr>
        </p:nvSpPr>
        <p:spPr bwMode="auto">
          <a:xfrm>
            <a:off x="3502025" y="663575"/>
            <a:ext cx="5056188" cy="52387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s-ES" sz="2400">
                <a:latin typeface="Arial Bold" charset="0"/>
                <a:cs typeface="Arial Bold" charset="0"/>
              </a:rPr>
              <a:t>¿Qué puede pasar este verano?</a:t>
            </a:r>
          </a:p>
        </p:txBody>
      </p:sp>
      <p:sp>
        <p:nvSpPr>
          <p:cNvPr id="21506" name="CuadroTexto 3"/>
          <p:cNvSpPr txBox="1">
            <a:spLocks noChangeArrowheads="1"/>
          </p:cNvSpPr>
          <p:nvPr/>
        </p:nvSpPr>
        <p:spPr bwMode="auto">
          <a:xfrm>
            <a:off x="250825" y="1341438"/>
            <a:ext cx="8642350" cy="9233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en-US" sz="1800" dirty="0">
                <a:latin typeface="Arial" charset="0"/>
                <a:cs typeface="Verdana" charset="0"/>
              </a:rPr>
              <a:t>Basados en la previsión de </a:t>
            </a:r>
            <a:r>
              <a:rPr lang="en-US" sz="1800" dirty="0" smtClean="0">
                <a:latin typeface="Arial" charset="0"/>
                <a:cs typeface="Verdana" charset="0"/>
              </a:rPr>
              <a:t>ENFEN de la probabilidad = 65% </a:t>
            </a:r>
            <a:r>
              <a:rPr lang="en-US" sz="1800" dirty="0">
                <a:latin typeface="Arial" charset="0"/>
                <a:cs typeface="Verdana" charset="0"/>
              </a:rPr>
              <a:t>de El </a:t>
            </a:r>
            <a:r>
              <a:rPr lang="en-US" sz="1800" dirty="0" smtClean="0">
                <a:latin typeface="Arial" charset="0"/>
                <a:cs typeface="Verdana" charset="0"/>
              </a:rPr>
              <a:t>Niño en la </a:t>
            </a:r>
            <a:r>
              <a:rPr lang="en-US" sz="1800" dirty="0">
                <a:latin typeface="Arial" charset="0"/>
                <a:cs typeface="Verdana" charset="0"/>
              </a:rPr>
              <a:t>Región Niño 1+2 </a:t>
            </a:r>
            <a:r>
              <a:rPr lang="es-ES_tradnl" sz="1800" dirty="0">
                <a:latin typeface="Arial" charset="0"/>
                <a:cs typeface="Verdana" charset="0"/>
              </a:rPr>
              <a:t>podría experimentar </a:t>
            </a:r>
            <a:r>
              <a:rPr lang="es-ES_tradnl" sz="1800" dirty="0" smtClean="0">
                <a:latin typeface="Arial" charset="0"/>
                <a:cs typeface="Verdana" charset="0"/>
              </a:rPr>
              <a:t>el más débil de </a:t>
            </a:r>
            <a:r>
              <a:rPr lang="es-ES_tradnl" sz="1800" dirty="0">
                <a:latin typeface="Arial" charset="0"/>
                <a:cs typeface="Verdana" charset="0"/>
              </a:rPr>
              <a:t>los siguientes 3 escenarios:</a:t>
            </a:r>
            <a:endParaRPr lang="es-PE" sz="1800" dirty="0">
              <a:latin typeface="Arial" charset="0"/>
              <a:cs typeface="Verdana" charset="0"/>
            </a:endParaRPr>
          </a:p>
          <a:p>
            <a:pPr eaLnBrk="1" hangingPunct="1"/>
            <a:endParaRPr lang="es-ES" sz="1800" dirty="0"/>
          </a:p>
        </p:txBody>
      </p:sp>
      <p:grpSp>
        <p:nvGrpSpPr>
          <p:cNvPr id="5" name="Group 67"/>
          <p:cNvGrpSpPr/>
          <p:nvPr/>
        </p:nvGrpSpPr>
        <p:grpSpPr>
          <a:xfrm>
            <a:off x="6228184" y="2060848"/>
            <a:ext cx="1109508" cy="4291087"/>
            <a:chOff x="6068266" y="2394041"/>
            <a:chExt cx="1309090" cy="4291087"/>
          </a:xfrm>
          <a:solidFill>
            <a:srgbClr val="2A2C3E">
              <a:alpha val="50196"/>
            </a:srgbClr>
          </a:solidFill>
        </p:grpSpPr>
        <p:sp>
          <p:nvSpPr>
            <p:cNvPr id="6" name="Rectangle 31"/>
            <p:cNvSpPr/>
            <p:nvPr/>
          </p:nvSpPr>
          <p:spPr>
            <a:xfrm>
              <a:off x="6078665" y="2394041"/>
              <a:ext cx="1288292" cy="612916"/>
            </a:xfrm>
            <a:prstGeom prst="rect">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PE"/>
            </a:p>
          </p:txBody>
        </p:sp>
        <p:sp>
          <p:nvSpPr>
            <p:cNvPr id="7" name="TextBox 12"/>
            <p:cNvSpPr txBox="1"/>
            <p:nvPr/>
          </p:nvSpPr>
          <p:spPr>
            <a:xfrm>
              <a:off x="6068266" y="2538057"/>
              <a:ext cx="1309090" cy="238527"/>
            </a:xfrm>
            <a:prstGeom prst="rect">
              <a:avLst/>
            </a:prstGeom>
            <a:noFill/>
          </p:spPr>
          <p:txBody>
            <a:bodyPr>
              <a:spAutoFit/>
            </a:bodyPr>
            <a:lstStyle/>
            <a:p>
              <a:pPr algn="ctr">
                <a:lnSpc>
                  <a:spcPct val="75000"/>
                </a:lnSpc>
                <a:defRPr/>
              </a:pPr>
              <a:r>
                <a:rPr lang="en-US" sz="1200" dirty="0">
                  <a:solidFill>
                    <a:srgbClr val="000000"/>
                  </a:solidFill>
                  <a:latin typeface="Arial" panose="020B0604020202020204" pitchFamily="34" charset="0"/>
                  <a:ea typeface="Verdana" panose="020B0604030504040204" pitchFamily="34" charset="0"/>
                  <a:cs typeface="Arial" panose="020B0604020202020204" pitchFamily="34" charset="0"/>
                </a:rPr>
                <a:t>Probabilidad</a:t>
              </a:r>
              <a:endParaRPr lang="es-PE" sz="1200" dirty="0">
                <a:solidFill>
                  <a:srgbClr val="000000"/>
                </a:solidFill>
                <a:latin typeface="Arial" panose="020B0604020202020204" pitchFamily="34" charset="0"/>
                <a:ea typeface="Verdana" panose="020B0604030504040204" pitchFamily="34" charset="0"/>
                <a:cs typeface="Arial" panose="020B0604020202020204" pitchFamily="34" charset="0"/>
              </a:endParaRPr>
            </a:p>
          </p:txBody>
        </p:sp>
        <p:sp>
          <p:nvSpPr>
            <p:cNvPr id="8" name="Rectangle 35"/>
            <p:cNvSpPr/>
            <p:nvPr/>
          </p:nvSpPr>
          <p:spPr>
            <a:xfrm>
              <a:off x="6078665" y="3041902"/>
              <a:ext cx="1288292" cy="1164887"/>
            </a:xfrm>
            <a:prstGeom prst="rect">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PE" dirty="0" smtClean="0">
                  <a:solidFill>
                    <a:srgbClr val="000000"/>
                  </a:solidFill>
                </a:rPr>
                <a:t>65%</a:t>
              </a:r>
              <a:endParaRPr lang="es-PE" dirty="0">
                <a:solidFill>
                  <a:srgbClr val="000000"/>
                </a:solidFill>
              </a:endParaRPr>
            </a:p>
          </p:txBody>
        </p:sp>
        <p:sp>
          <p:nvSpPr>
            <p:cNvPr id="9" name="Rectangle 38"/>
            <p:cNvSpPr/>
            <p:nvPr/>
          </p:nvSpPr>
          <p:spPr>
            <a:xfrm>
              <a:off x="6078665" y="4280840"/>
              <a:ext cx="1288292" cy="1164887"/>
            </a:xfrm>
            <a:prstGeom prst="rect">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PE" dirty="0" smtClean="0">
                  <a:solidFill>
                    <a:srgbClr val="000000"/>
                  </a:solidFill>
                </a:rPr>
                <a:t>0%</a:t>
              </a:r>
              <a:endParaRPr lang="es-PE" dirty="0">
                <a:solidFill>
                  <a:srgbClr val="000000"/>
                </a:solidFill>
              </a:endParaRPr>
            </a:p>
          </p:txBody>
        </p:sp>
        <p:sp>
          <p:nvSpPr>
            <p:cNvPr id="10" name="Rectangle 39"/>
            <p:cNvSpPr/>
            <p:nvPr/>
          </p:nvSpPr>
          <p:spPr>
            <a:xfrm>
              <a:off x="6078665" y="5520241"/>
              <a:ext cx="1288292" cy="1164887"/>
            </a:xfrm>
            <a:prstGeom prst="rect">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PE" dirty="0" smtClean="0">
                  <a:solidFill>
                    <a:srgbClr val="000000"/>
                  </a:solidFill>
                </a:rPr>
                <a:t>0</a:t>
              </a:r>
              <a:r>
                <a:rPr lang="es-PE" dirty="0">
                  <a:solidFill>
                    <a:srgbClr val="000000"/>
                  </a:solidFill>
                </a:rPr>
                <a:t>%</a:t>
              </a:r>
            </a:p>
          </p:txBody>
        </p:sp>
      </p:grpSp>
      <p:grpSp>
        <p:nvGrpSpPr>
          <p:cNvPr id="21508" name="Group 127"/>
          <p:cNvGrpSpPr>
            <a:grpSpLocks/>
          </p:cNvGrpSpPr>
          <p:nvPr/>
        </p:nvGrpSpPr>
        <p:grpSpPr bwMode="auto">
          <a:xfrm>
            <a:off x="-12700" y="2060575"/>
            <a:ext cx="6256338" cy="1822450"/>
            <a:chOff x="-2011" y="2394041"/>
            <a:chExt cx="6256046" cy="1822294"/>
          </a:xfrm>
        </p:grpSpPr>
        <p:sp>
          <p:nvSpPr>
            <p:cNvPr id="21548" name="TextBox 9"/>
            <p:cNvSpPr txBox="1">
              <a:spLocks noChangeArrowheads="1"/>
            </p:cNvSpPr>
            <p:nvPr/>
          </p:nvSpPr>
          <p:spPr bwMode="auto">
            <a:xfrm>
              <a:off x="-2011" y="3330145"/>
              <a:ext cx="1795808" cy="73860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r" eaLnBrk="1" hangingPunct="1"/>
              <a:r>
                <a:rPr lang="en-US" sz="1400" dirty="0">
                  <a:solidFill>
                    <a:srgbClr val="000000"/>
                  </a:solidFill>
                  <a:latin typeface="Arial" charset="0"/>
                  <a:cs typeface="Verdana" charset="0"/>
                </a:rPr>
                <a:t>A)</a:t>
              </a:r>
            </a:p>
            <a:p>
              <a:pPr algn="r" eaLnBrk="1" hangingPunct="1"/>
              <a:r>
                <a:rPr lang="en-US" sz="1400" dirty="0">
                  <a:solidFill>
                    <a:srgbClr val="000000"/>
                  </a:solidFill>
                  <a:latin typeface="Arial" charset="0"/>
                  <a:cs typeface="Verdana" charset="0"/>
                </a:rPr>
                <a:t>Niño </a:t>
              </a:r>
              <a:r>
                <a:rPr lang="en-US" sz="1400" dirty="0" err="1" smtClean="0">
                  <a:solidFill>
                    <a:srgbClr val="000000"/>
                  </a:solidFill>
                  <a:latin typeface="Arial" charset="0"/>
                  <a:cs typeface="Verdana" charset="0"/>
                </a:rPr>
                <a:t>Costero</a:t>
              </a:r>
              <a:r>
                <a:rPr lang="en-US" sz="1400" dirty="0" smtClean="0">
                  <a:solidFill>
                    <a:srgbClr val="000000"/>
                  </a:solidFill>
                  <a:latin typeface="Arial" charset="0"/>
                  <a:cs typeface="Verdana" charset="0"/>
                </a:rPr>
                <a:t> Débil  </a:t>
              </a:r>
              <a:r>
                <a:rPr lang="en-US" sz="1400" dirty="0" err="1">
                  <a:solidFill>
                    <a:srgbClr val="000000"/>
                  </a:solidFill>
                  <a:latin typeface="Arial" charset="0"/>
                  <a:cs typeface="Verdana" charset="0"/>
                </a:rPr>
                <a:t>Moderado</a:t>
              </a:r>
              <a:endParaRPr lang="es-PE" sz="1400" dirty="0">
                <a:solidFill>
                  <a:srgbClr val="000000"/>
                </a:solidFill>
                <a:latin typeface="Arial" charset="0"/>
                <a:cs typeface="Verdana" charset="0"/>
              </a:endParaRPr>
            </a:p>
          </p:txBody>
        </p:sp>
        <p:pic>
          <p:nvPicPr>
            <p:cNvPr id="21549" name="Picture 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95809" y="3041747"/>
              <a:ext cx="2294788" cy="11745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1550" name="TextBox 16"/>
            <p:cNvSpPr txBox="1">
              <a:spLocks noChangeArrowheads="1"/>
            </p:cNvSpPr>
            <p:nvPr/>
          </p:nvSpPr>
          <p:spPr bwMode="auto">
            <a:xfrm>
              <a:off x="1806068" y="3428644"/>
              <a:ext cx="1381061" cy="2716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en-US" sz="1100" dirty="0" smtClean="0">
                  <a:latin typeface="Arial" charset="0"/>
                  <a:cs typeface="Verdana" charset="0"/>
                </a:rPr>
                <a:t>Débil/</a:t>
              </a:r>
              <a:r>
                <a:rPr lang="en-US" sz="1100" dirty="0" err="1" smtClean="0">
                  <a:latin typeface="Arial" charset="0"/>
                  <a:cs typeface="Verdana" charset="0"/>
                </a:rPr>
                <a:t>Moderado</a:t>
              </a:r>
              <a:endParaRPr lang="es-PE" sz="1100" dirty="0">
                <a:latin typeface="Arial" charset="0"/>
                <a:cs typeface="Verdana" charset="0"/>
              </a:endParaRPr>
            </a:p>
          </p:txBody>
        </p:sp>
        <p:sp>
          <p:nvSpPr>
            <p:cNvPr id="21551" name="TextBox 68"/>
            <p:cNvSpPr txBox="1">
              <a:spLocks noChangeArrowheads="1"/>
            </p:cNvSpPr>
            <p:nvPr/>
          </p:nvSpPr>
          <p:spPr bwMode="auto">
            <a:xfrm>
              <a:off x="2654874" y="3082644"/>
              <a:ext cx="1012424" cy="2616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en-US" sz="1100">
                  <a:latin typeface="Arial" charset="0"/>
                  <a:cs typeface="Verdana" charset="0"/>
                </a:rPr>
                <a:t>MOD</a:t>
              </a:r>
              <a:endParaRPr lang="es-PE" sz="1100">
                <a:latin typeface="Arial" charset="0"/>
                <a:cs typeface="Verdana" charset="0"/>
              </a:endParaRPr>
            </a:p>
          </p:txBody>
        </p:sp>
        <p:cxnSp>
          <p:nvCxnSpPr>
            <p:cNvPr id="23" name="Straight Arrow Connector 70"/>
            <p:cNvCxnSpPr/>
            <p:nvPr/>
          </p:nvCxnSpPr>
          <p:spPr>
            <a:xfrm>
              <a:off x="3295073" y="3282965"/>
              <a:ext cx="341296" cy="28096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4" name="Rectangle 36"/>
            <p:cNvSpPr/>
            <p:nvPr/>
          </p:nvSpPr>
          <p:spPr>
            <a:xfrm>
              <a:off x="4155458" y="2394041"/>
              <a:ext cx="2084290" cy="619072"/>
            </a:xfrm>
            <a:prstGeom prst="rect">
              <a:avLst/>
            </a:prstGeom>
            <a:solidFill>
              <a:srgbClr val="2A2C3E">
                <a:alpha val="50196"/>
              </a:srgb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PE"/>
            </a:p>
          </p:txBody>
        </p:sp>
        <p:sp>
          <p:nvSpPr>
            <p:cNvPr id="21554" name="TextBox 37"/>
            <p:cNvSpPr txBox="1">
              <a:spLocks noChangeArrowheads="1"/>
            </p:cNvSpPr>
            <p:nvPr/>
          </p:nvSpPr>
          <p:spPr bwMode="auto">
            <a:xfrm>
              <a:off x="4243832" y="2503136"/>
              <a:ext cx="2010203" cy="44422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lnSpc>
                  <a:spcPct val="80000"/>
                </a:lnSpc>
              </a:pPr>
              <a:r>
                <a:rPr lang="en-US" sz="1400" dirty="0" err="1">
                  <a:solidFill>
                    <a:srgbClr val="000000"/>
                  </a:solidFill>
                  <a:latin typeface="Arial" charset="0"/>
                  <a:cs typeface="Verdana" charset="0"/>
                </a:rPr>
                <a:t>Lluvias</a:t>
              </a:r>
              <a:r>
                <a:rPr lang="en-US" sz="1400" dirty="0">
                  <a:solidFill>
                    <a:srgbClr val="000000"/>
                  </a:solidFill>
                  <a:latin typeface="Arial" charset="0"/>
                  <a:cs typeface="Verdana" charset="0"/>
                </a:rPr>
                <a:t> en Costa Norte y Andes </a:t>
              </a:r>
              <a:r>
                <a:rPr lang="en-US" sz="1400" dirty="0" err="1">
                  <a:solidFill>
                    <a:srgbClr val="000000"/>
                  </a:solidFill>
                  <a:latin typeface="Arial" charset="0"/>
                  <a:cs typeface="Verdana" charset="0"/>
                </a:rPr>
                <a:t>Occidentales</a:t>
              </a:r>
              <a:endParaRPr lang="es-PE" sz="1400" dirty="0">
                <a:solidFill>
                  <a:srgbClr val="000000"/>
                </a:solidFill>
                <a:latin typeface="Arial" charset="0"/>
                <a:cs typeface="Verdana" charset="0"/>
              </a:endParaRPr>
            </a:p>
          </p:txBody>
        </p:sp>
        <p:sp>
          <p:nvSpPr>
            <p:cNvPr id="26" name="Rectangle 32"/>
            <p:cNvSpPr/>
            <p:nvPr/>
          </p:nvSpPr>
          <p:spPr>
            <a:xfrm>
              <a:off x="4158633" y="3041686"/>
              <a:ext cx="2084290" cy="1165125"/>
            </a:xfrm>
            <a:prstGeom prst="rect">
              <a:avLst/>
            </a:prstGeom>
            <a:solidFill>
              <a:srgbClr val="2A2C3E">
                <a:alpha val="50196"/>
              </a:srgb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PE"/>
            </a:p>
          </p:txBody>
        </p:sp>
        <p:sp>
          <p:nvSpPr>
            <p:cNvPr id="27" name="TextBox 41"/>
            <p:cNvSpPr txBox="1"/>
            <p:nvPr/>
          </p:nvSpPr>
          <p:spPr>
            <a:xfrm>
              <a:off x="4314201" y="3106768"/>
              <a:ext cx="1820777" cy="604785"/>
            </a:xfrm>
            <a:prstGeom prst="rect">
              <a:avLst/>
            </a:prstGeom>
            <a:noFill/>
          </p:spPr>
          <p:txBody>
            <a:bodyPr>
              <a:spAutoFit/>
            </a:bodyPr>
            <a:lstStyle/>
            <a:p>
              <a:pPr algn="ctr">
                <a:lnSpc>
                  <a:spcPct val="78000"/>
                </a:lnSpc>
                <a:defRPr/>
              </a:pPr>
              <a:r>
                <a:rPr lang="en-US" sz="1400" dirty="0">
                  <a:solidFill>
                    <a:srgbClr val="000000"/>
                  </a:solidFill>
                  <a:effectLst>
                    <a:outerShdw blurRad="38100" dist="38100" dir="2700000" algn="tl">
                      <a:srgbClr val="000000">
                        <a:alpha val="43137"/>
                      </a:srgbClr>
                    </a:outerShdw>
                  </a:effectLst>
                  <a:latin typeface="Arial" panose="020B0604020202020204" pitchFamily="34" charset="0"/>
                  <a:ea typeface="Verdana" panose="020B0604030504040204" pitchFamily="34" charset="0"/>
                  <a:cs typeface="Arial" panose="020B0604020202020204" pitchFamily="34" charset="0"/>
                </a:rPr>
                <a:t>Sobre lo Normal Pocos Episodios de Lluvia</a:t>
              </a:r>
              <a:endParaRPr lang="es-PE" sz="1400" dirty="0">
                <a:solidFill>
                  <a:srgbClr val="000000"/>
                </a:solidFill>
                <a:effectLst>
                  <a:outerShdw blurRad="38100" dist="38100" dir="2700000" algn="tl">
                    <a:srgbClr val="000000">
                      <a:alpha val="43137"/>
                    </a:srgbClr>
                  </a:outerShdw>
                </a:effectLst>
                <a:latin typeface="Arial" panose="020B0604020202020204" pitchFamily="34" charset="0"/>
                <a:ea typeface="Verdana" panose="020B0604030504040204" pitchFamily="34" charset="0"/>
                <a:cs typeface="Arial" panose="020B0604020202020204" pitchFamily="34" charset="0"/>
              </a:endParaRPr>
            </a:p>
          </p:txBody>
        </p:sp>
        <p:pic>
          <p:nvPicPr>
            <p:cNvPr id="21557" name="Picture 9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713764" y="3828355"/>
              <a:ext cx="248957" cy="29769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1558" name="Picture 10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479839" y="3828355"/>
              <a:ext cx="246216" cy="29441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grpSp>
        <p:nvGrpSpPr>
          <p:cNvPr id="21509" name="Group 128"/>
          <p:cNvGrpSpPr>
            <a:grpSpLocks/>
          </p:cNvGrpSpPr>
          <p:nvPr/>
        </p:nvGrpSpPr>
        <p:grpSpPr bwMode="auto">
          <a:xfrm>
            <a:off x="1762125" y="3933825"/>
            <a:ext cx="4481513" cy="1189038"/>
            <a:chOff x="1795809" y="4266084"/>
            <a:chExt cx="4480853" cy="1189622"/>
          </a:xfrm>
        </p:grpSpPr>
        <p:pic>
          <p:nvPicPr>
            <p:cNvPr id="21537" name="Picture 4"/>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795809" y="4266084"/>
              <a:ext cx="2294788" cy="118962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1539" name="TextBox 71"/>
            <p:cNvSpPr txBox="1">
              <a:spLocks noChangeArrowheads="1"/>
            </p:cNvSpPr>
            <p:nvPr/>
          </p:nvSpPr>
          <p:spPr bwMode="auto">
            <a:xfrm>
              <a:off x="2771453" y="4375092"/>
              <a:ext cx="1012424" cy="2616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en-US" sz="1100">
                  <a:latin typeface="Arial" charset="0"/>
                  <a:cs typeface="Verdana" charset="0"/>
                </a:rPr>
                <a:t>FUE</a:t>
              </a:r>
              <a:endParaRPr lang="es-PE" sz="1100">
                <a:latin typeface="Arial" charset="0"/>
                <a:cs typeface="Verdana" charset="0"/>
              </a:endParaRPr>
            </a:p>
          </p:txBody>
        </p:sp>
        <p:cxnSp>
          <p:nvCxnSpPr>
            <p:cNvPr id="35" name="Straight Arrow Connector 72"/>
            <p:cNvCxnSpPr/>
            <p:nvPr/>
          </p:nvCxnSpPr>
          <p:spPr>
            <a:xfrm>
              <a:off x="3284665" y="4572622"/>
              <a:ext cx="341263" cy="27953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6" name="Rectangle 33"/>
            <p:cNvSpPr/>
            <p:nvPr/>
          </p:nvSpPr>
          <p:spPr>
            <a:xfrm>
              <a:off x="4159249" y="4280379"/>
              <a:ext cx="2084080" cy="1164209"/>
            </a:xfrm>
            <a:prstGeom prst="rect">
              <a:avLst/>
            </a:prstGeom>
            <a:solidFill>
              <a:srgbClr val="2A2C3E">
                <a:alpha val="50196"/>
              </a:srgb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PE"/>
            </a:p>
          </p:txBody>
        </p:sp>
        <p:sp>
          <p:nvSpPr>
            <p:cNvPr id="37" name="TextBox 42"/>
            <p:cNvSpPr txBox="1"/>
            <p:nvPr/>
          </p:nvSpPr>
          <p:spPr>
            <a:xfrm>
              <a:off x="4130678" y="4291496"/>
              <a:ext cx="2145984" cy="940262"/>
            </a:xfrm>
            <a:prstGeom prst="rect">
              <a:avLst/>
            </a:prstGeom>
            <a:noFill/>
          </p:spPr>
          <p:txBody>
            <a:bodyPr>
              <a:spAutoFit/>
            </a:bodyPr>
            <a:lstStyle/>
            <a:p>
              <a:pPr algn="ctr">
                <a:lnSpc>
                  <a:spcPct val="78000"/>
                </a:lnSpc>
                <a:defRPr/>
              </a:pPr>
              <a:r>
                <a:rPr lang="en-US" sz="1400" dirty="0">
                  <a:solidFill>
                    <a:srgbClr val="000000"/>
                  </a:solidFill>
                  <a:effectLst>
                    <a:outerShdw blurRad="38100" dist="38100" dir="2700000" algn="tl">
                      <a:srgbClr val="000000">
                        <a:alpha val="43137"/>
                      </a:srgbClr>
                    </a:outerShdw>
                  </a:effectLst>
                  <a:latin typeface="Arial" panose="020B0604020202020204" pitchFamily="34" charset="0"/>
                  <a:ea typeface="Verdana" panose="020B0604030504040204" pitchFamily="34" charset="0"/>
                  <a:cs typeface="Arial" panose="020B0604020202020204" pitchFamily="34" charset="0"/>
                </a:rPr>
                <a:t>Episodios Intermitentes de lluvia fuerte en la costa norte. Total estacional 5-15 veces lo normal</a:t>
              </a:r>
              <a:endParaRPr lang="es-PE" sz="1400" dirty="0">
                <a:solidFill>
                  <a:srgbClr val="000000"/>
                </a:solidFill>
                <a:effectLst>
                  <a:outerShdw blurRad="38100" dist="38100" dir="2700000" algn="tl">
                    <a:srgbClr val="000000">
                      <a:alpha val="43137"/>
                    </a:srgbClr>
                  </a:outerShdw>
                </a:effectLst>
                <a:latin typeface="Arial" panose="020B0604020202020204" pitchFamily="34" charset="0"/>
                <a:ea typeface="Verdana" panose="020B0604030504040204" pitchFamily="34" charset="0"/>
                <a:cs typeface="Arial" panose="020B0604020202020204" pitchFamily="34" charset="0"/>
              </a:endParaRPr>
            </a:p>
          </p:txBody>
        </p:sp>
        <p:grpSp>
          <p:nvGrpSpPr>
            <p:cNvPr id="21543" name="Group 107"/>
            <p:cNvGrpSpPr>
              <a:grpSpLocks/>
            </p:cNvGrpSpPr>
            <p:nvPr/>
          </p:nvGrpSpPr>
          <p:grpSpPr bwMode="auto">
            <a:xfrm>
              <a:off x="4293618" y="5100612"/>
              <a:ext cx="1755494" cy="297692"/>
              <a:chOff x="4267740" y="5100612"/>
              <a:chExt cx="1755494" cy="297692"/>
            </a:xfrm>
          </p:grpSpPr>
          <p:pic>
            <p:nvPicPr>
              <p:cNvPr id="21544" name="Picture 10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267740" y="5100612"/>
                <a:ext cx="248957" cy="29769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1545" name="Picture 10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72098" y="5100612"/>
                <a:ext cx="248957" cy="29769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1546" name="Picture 10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769919" y="5100612"/>
                <a:ext cx="248957" cy="29769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1547" name="Picture 10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74277" y="5100612"/>
                <a:ext cx="248957" cy="29769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grpSp>
      <p:grpSp>
        <p:nvGrpSpPr>
          <p:cNvPr id="21510" name="Group 129"/>
          <p:cNvGrpSpPr>
            <a:grpSpLocks/>
          </p:cNvGrpSpPr>
          <p:nvPr/>
        </p:nvGrpSpPr>
        <p:grpSpPr bwMode="auto">
          <a:xfrm>
            <a:off x="1778000" y="5157788"/>
            <a:ext cx="4459288" cy="1189037"/>
            <a:chOff x="1795809" y="5501153"/>
            <a:chExt cx="4459521" cy="1189622"/>
          </a:xfrm>
        </p:grpSpPr>
        <p:pic>
          <p:nvPicPr>
            <p:cNvPr id="21514" name="Picture 1"/>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795809" y="5501153"/>
              <a:ext cx="2294788" cy="118962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1515" name="TextBox 18"/>
            <p:cNvSpPr txBox="1">
              <a:spLocks noChangeArrowheads="1"/>
            </p:cNvSpPr>
            <p:nvPr/>
          </p:nvSpPr>
          <p:spPr bwMode="auto">
            <a:xfrm>
              <a:off x="1928161" y="5921520"/>
              <a:ext cx="1215094" cy="2617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en-US" sz="1100" dirty="0" smtClean="0">
                  <a:latin typeface="Arial" charset="0"/>
                  <a:cs typeface="Verdana" charset="0"/>
                </a:rPr>
                <a:t>Débil/</a:t>
              </a:r>
              <a:r>
                <a:rPr lang="en-US" sz="1100" dirty="0" err="1" smtClean="0">
                  <a:latin typeface="Arial" charset="0"/>
                  <a:cs typeface="Verdana" charset="0"/>
                </a:rPr>
                <a:t>Moderado</a:t>
              </a:r>
              <a:endParaRPr lang="es-PE" sz="1100" dirty="0">
                <a:latin typeface="Arial" charset="0"/>
                <a:cs typeface="Verdana" charset="0"/>
              </a:endParaRPr>
            </a:p>
          </p:txBody>
        </p:sp>
        <p:sp>
          <p:nvSpPr>
            <p:cNvPr id="21516" name="TextBox 73"/>
            <p:cNvSpPr txBox="1">
              <a:spLocks noChangeArrowheads="1"/>
            </p:cNvSpPr>
            <p:nvPr/>
          </p:nvSpPr>
          <p:spPr bwMode="auto">
            <a:xfrm>
              <a:off x="2667927" y="5585593"/>
              <a:ext cx="1012424" cy="2616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en-US" sz="1100">
                  <a:latin typeface="Arial" charset="0"/>
                  <a:cs typeface="Verdana" charset="0"/>
                </a:rPr>
                <a:t>EXT</a:t>
              </a:r>
              <a:endParaRPr lang="es-PE" sz="1100">
                <a:latin typeface="Arial" charset="0"/>
                <a:cs typeface="Verdana" charset="0"/>
              </a:endParaRPr>
            </a:p>
          </p:txBody>
        </p:sp>
        <p:cxnSp>
          <p:nvCxnSpPr>
            <p:cNvPr id="48" name="Straight Arrow Connector 74"/>
            <p:cNvCxnSpPr/>
            <p:nvPr/>
          </p:nvCxnSpPr>
          <p:spPr>
            <a:xfrm>
              <a:off x="3230984" y="5780690"/>
              <a:ext cx="341331" cy="28112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9" name="Rectangle 34"/>
            <p:cNvSpPr/>
            <p:nvPr/>
          </p:nvSpPr>
          <p:spPr>
            <a:xfrm>
              <a:off x="4158132" y="5520212"/>
              <a:ext cx="2081322" cy="1164210"/>
            </a:xfrm>
            <a:prstGeom prst="rect">
              <a:avLst/>
            </a:prstGeom>
            <a:solidFill>
              <a:srgbClr val="2A2C3E">
                <a:alpha val="50196"/>
              </a:srgb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PE"/>
            </a:p>
          </p:txBody>
        </p:sp>
        <p:grpSp>
          <p:nvGrpSpPr>
            <p:cNvPr id="21519" name="Group 108"/>
            <p:cNvGrpSpPr>
              <a:grpSpLocks/>
            </p:cNvGrpSpPr>
            <p:nvPr/>
          </p:nvGrpSpPr>
          <p:grpSpPr bwMode="auto">
            <a:xfrm>
              <a:off x="4243832" y="6218957"/>
              <a:ext cx="1907894" cy="343543"/>
              <a:chOff x="4267740" y="5100612"/>
              <a:chExt cx="1755494" cy="297692"/>
            </a:xfrm>
          </p:grpSpPr>
          <p:pic>
            <p:nvPicPr>
              <p:cNvPr id="21533" name="Picture 109"/>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267740" y="5100612"/>
                <a:ext cx="248957" cy="29769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1534" name="Picture 110"/>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5272098" y="5100612"/>
                <a:ext cx="248957" cy="29769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1535" name="Picture 111"/>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769919" y="5100612"/>
                <a:ext cx="248957" cy="29769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1536" name="Picture 112"/>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5774277" y="5100612"/>
                <a:ext cx="248957" cy="29769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grpSp>
          <p:nvGrpSpPr>
            <p:cNvPr id="21520" name="Group 113"/>
            <p:cNvGrpSpPr>
              <a:grpSpLocks/>
            </p:cNvGrpSpPr>
            <p:nvPr/>
          </p:nvGrpSpPr>
          <p:grpSpPr bwMode="auto">
            <a:xfrm>
              <a:off x="4379068" y="6212621"/>
              <a:ext cx="1876262" cy="457239"/>
              <a:chOff x="4259114" y="5045929"/>
              <a:chExt cx="1876262" cy="457239"/>
            </a:xfrm>
          </p:grpSpPr>
          <p:pic>
            <p:nvPicPr>
              <p:cNvPr id="21529" name="Picture 114"/>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4259114" y="5076850"/>
                <a:ext cx="297684" cy="35595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1530" name="Picture 11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67396" y="5133214"/>
                <a:ext cx="248957" cy="29769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1531" name="Picture 116"/>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4846818" y="5045929"/>
                <a:ext cx="287504" cy="34378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1532" name="Picture 117"/>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5820364" y="5126490"/>
                <a:ext cx="315012" cy="3766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grpSp>
          <p:nvGrpSpPr>
            <p:cNvPr id="21521" name="Group 118"/>
            <p:cNvGrpSpPr>
              <a:grpSpLocks/>
            </p:cNvGrpSpPr>
            <p:nvPr/>
          </p:nvGrpSpPr>
          <p:grpSpPr bwMode="auto">
            <a:xfrm>
              <a:off x="4169139" y="6236602"/>
              <a:ext cx="1842686" cy="433258"/>
              <a:chOff x="4267740" y="5037610"/>
              <a:chExt cx="1842686" cy="433258"/>
            </a:xfrm>
          </p:grpSpPr>
          <p:pic>
            <p:nvPicPr>
              <p:cNvPr id="21525" name="Picture 119"/>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4267740" y="5100611"/>
                <a:ext cx="301442" cy="3604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1526" name="Picture 120"/>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5272098" y="5100612"/>
                <a:ext cx="309642" cy="37025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1527" name="Picture 121"/>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4717231" y="5037610"/>
                <a:ext cx="301645" cy="36069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1528" name="Picture 122"/>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5808781" y="5063488"/>
                <a:ext cx="301645" cy="36069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pic>
          <p:nvPicPr>
            <p:cNvPr id="21522" name="Picture 123"/>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4495257" y="6355479"/>
              <a:ext cx="254714" cy="30457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1523" name="Picture 124"/>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4890451" y="6366737"/>
              <a:ext cx="254714" cy="30457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1524" name="Picture 125"/>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5602947" y="6372932"/>
              <a:ext cx="254714" cy="30457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21511" name="TextBox 9"/>
          <p:cNvSpPr txBox="1">
            <a:spLocks noChangeArrowheads="1"/>
          </p:cNvSpPr>
          <p:nvPr/>
        </p:nvSpPr>
        <p:spPr bwMode="auto">
          <a:xfrm>
            <a:off x="0" y="4076700"/>
            <a:ext cx="1795463" cy="7381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r" eaLnBrk="1" hangingPunct="1"/>
            <a:r>
              <a:rPr lang="en-US" sz="1400" dirty="0">
                <a:solidFill>
                  <a:srgbClr val="000000"/>
                </a:solidFill>
                <a:latin typeface="Arial" charset="0"/>
                <a:cs typeface="Verdana" charset="0"/>
              </a:rPr>
              <a:t>B)</a:t>
            </a:r>
          </a:p>
          <a:p>
            <a:pPr algn="r" eaLnBrk="1" hangingPunct="1"/>
            <a:r>
              <a:rPr lang="en-US" sz="1400" dirty="0">
                <a:solidFill>
                  <a:srgbClr val="000000"/>
                </a:solidFill>
                <a:latin typeface="Arial" charset="0"/>
                <a:cs typeface="Verdana" charset="0"/>
              </a:rPr>
              <a:t>Niño Costero</a:t>
            </a:r>
          </a:p>
          <a:p>
            <a:pPr algn="r" eaLnBrk="1" hangingPunct="1"/>
            <a:r>
              <a:rPr lang="en-US" sz="1400" dirty="0">
                <a:solidFill>
                  <a:srgbClr val="000000"/>
                </a:solidFill>
                <a:latin typeface="Arial" charset="0"/>
                <a:cs typeface="Verdana" charset="0"/>
              </a:rPr>
              <a:t> Fuerte</a:t>
            </a:r>
            <a:endParaRPr lang="es-PE" sz="1400" dirty="0">
              <a:solidFill>
                <a:srgbClr val="000000"/>
              </a:solidFill>
              <a:latin typeface="Arial" charset="0"/>
              <a:cs typeface="Verdana" charset="0"/>
            </a:endParaRPr>
          </a:p>
        </p:txBody>
      </p:sp>
      <p:sp>
        <p:nvSpPr>
          <p:cNvPr id="21512" name="TextBox 9"/>
          <p:cNvSpPr txBox="1">
            <a:spLocks noChangeArrowheads="1"/>
          </p:cNvSpPr>
          <p:nvPr/>
        </p:nvSpPr>
        <p:spPr bwMode="auto">
          <a:xfrm>
            <a:off x="0" y="5373688"/>
            <a:ext cx="1795463" cy="7381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r" eaLnBrk="1" hangingPunct="1"/>
            <a:r>
              <a:rPr lang="en-US" sz="1400">
                <a:solidFill>
                  <a:srgbClr val="000000"/>
                </a:solidFill>
                <a:latin typeface="Arial" charset="0"/>
                <a:cs typeface="Verdana" charset="0"/>
              </a:rPr>
              <a:t>C)</a:t>
            </a:r>
          </a:p>
          <a:p>
            <a:pPr algn="r" eaLnBrk="1" hangingPunct="1"/>
            <a:r>
              <a:rPr lang="en-US" sz="1400">
                <a:solidFill>
                  <a:srgbClr val="000000"/>
                </a:solidFill>
                <a:latin typeface="Arial" charset="0"/>
                <a:cs typeface="Verdana" charset="0"/>
              </a:rPr>
              <a:t>Niño Costero Extraordinario</a:t>
            </a:r>
            <a:endParaRPr lang="es-PE" sz="1400">
              <a:solidFill>
                <a:srgbClr val="000000"/>
              </a:solidFill>
              <a:latin typeface="Arial" charset="0"/>
              <a:cs typeface="Verdana" charset="0"/>
            </a:endParaRPr>
          </a:p>
        </p:txBody>
      </p:sp>
      <p:sp>
        <p:nvSpPr>
          <p:cNvPr id="72" name="TextBox 42"/>
          <p:cNvSpPr txBox="1"/>
          <p:nvPr/>
        </p:nvSpPr>
        <p:spPr>
          <a:xfrm>
            <a:off x="4140200" y="5157788"/>
            <a:ext cx="2144713" cy="771525"/>
          </a:xfrm>
          <a:prstGeom prst="rect">
            <a:avLst/>
          </a:prstGeom>
          <a:noFill/>
        </p:spPr>
        <p:txBody>
          <a:bodyPr>
            <a:spAutoFit/>
          </a:bodyPr>
          <a:lstStyle/>
          <a:p>
            <a:pPr algn="ctr">
              <a:lnSpc>
                <a:spcPct val="78000"/>
              </a:lnSpc>
              <a:defRPr/>
            </a:pPr>
            <a:r>
              <a:rPr lang="en-US" sz="1400" dirty="0">
                <a:solidFill>
                  <a:srgbClr val="000000"/>
                </a:solidFill>
                <a:effectLst>
                  <a:outerShdw blurRad="38100" dist="38100" dir="2700000" algn="tl">
                    <a:srgbClr val="000000">
                      <a:alpha val="43137"/>
                    </a:srgbClr>
                  </a:outerShdw>
                </a:effectLst>
                <a:latin typeface="Arial" panose="020B0604020202020204" pitchFamily="34" charset="0"/>
                <a:ea typeface="Verdana" panose="020B0604030504040204" pitchFamily="34" charset="0"/>
                <a:cs typeface="Arial" panose="020B0604020202020204" pitchFamily="34" charset="0"/>
              </a:rPr>
              <a:t>Episodios frecuentes de lluvia fuerte en la costa norte. Total estacional 5-15 veces lo normal</a:t>
            </a:r>
            <a:endParaRPr lang="es-PE" sz="1400" dirty="0">
              <a:solidFill>
                <a:srgbClr val="000000"/>
              </a:solidFill>
              <a:effectLst>
                <a:outerShdw blurRad="38100" dist="38100" dir="2700000" algn="tl">
                  <a:srgbClr val="000000">
                    <a:alpha val="43137"/>
                  </a:srgbClr>
                </a:outerShdw>
              </a:effectLst>
              <a:latin typeface="Arial" panose="020B0604020202020204" pitchFamily="34" charset="0"/>
              <a:ea typeface="Verdana" panose="020B0604030504040204" pitchFamily="34" charset="0"/>
              <a:cs typeface="Arial" panose="020B0604020202020204" pitchFamily="34" charset="0"/>
            </a:endParaRPr>
          </a:p>
        </p:txBody>
      </p:sp>
      <p:sp>
        <p:nvSpPr>
          <p:cNvPr id="2" name="Cerrar llave 1"/>
          <p:cNvSpPr/>
          <p:nvPr/>
        </p:nvSpPr>
        <p:spPr>
          <a:xfrm>
            <a:off x="8100392" y="2708920"/>
            <a:ext cx="432048" cy="3600400"/>
          </a:xfrm>
          <a:prstGeom prst="rightBrace">
            <a:avLst/>
          </a:prstGeom>
          <a:noFill/>
          <a:ln w="57150" cap="flat" cmpd="sng">
            <a:solidFill>
              <a:schemeClr val="bg1">
                <a:lumMod val="50000"/>
              </a:schemeClr>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sp>
        <p:nvSpPr>
          <p:cNvPr id="3" name="CuadroTexto 2"/>
          <p:cNvSpPr txBox="1"/>
          <p:nvPr/>
        </p:nvSpPr>
        <p:spPr>
          <a:xfrm>
            <a:off x="8495928" y="4293096"/>
            <a:ext cx="648072" cy="646331"/>
          </a:xfrm>
          <a:prstGeom prst="rect">
            <a:avLst/>
          </a:prstGeom>
          <a:noFill/>
        </p:spPr>
        <p:txBody>
          <a:bodyPr wrap="square" rtlCol="0">
            <a:spAutoFit/>
          </a:bodyPr>
          <a:lstStyle/>
          <a:p>
            <a:r>
              <a:rPr lang="es-PE" dirty="0" smtClean="0">
                <a:solidFill>
                  <a:srgbClr val="000000"/>
                </a:solidFill>
              </a:rPr>
              <a:t>65%</a:t>
            </a:r>
          </a:p>
          <a:p>
            <a:endParaRPr lang="es-ES" dirty="0"/>
          </a:p>
        </p:txBody>
      </p:sp>
      <p:sp>
        <p:nvSpPr>
          <p:cNvPr id="63" name="Cerrar llave 62"/>
          <p:cNvSpPr/>
          <p:nvPr/>
        </p:nvSpPr>
        <p:spPr>
          <a:xfrm>
            <a:off x="7380312" y="4005064"/>
            <a:ext cx="207640" cy="2376264"/>
          </a:xfrm>
          <a:prstGeom prst="rightBrace">
            <a:avLst/>
          </a:prstGeom>
          <a:noFill/>
          <a:ln w="57150" cap="flat" cmpd="sng">
            <a:solidFill>
              <a:schemeClr val="bg1">
                <a:lumMod val="50000"/>
              </a:schemeClr>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sp>
        <p:nvSpPr>
          <p:cNvPr id="64" name="CuadroTexto 63"/>
          <p:cNvSpPr txBox="1"/>
          <p:nvPr/>
        </p:nvSpPr>
        <p:spPr>
          <a:xfrm>
            <a:off x="7596336" y="5013176"/>
            <a:ext cx="648072" cy="646331"/>
          </a:xfrm>
          <a:prstGeom prst="rect">
            <a:avLst/>
          </a:prstGeom>
          <a:noFill/>
        </p:spPr>
        <p:txBody>
          <a:bodyPr wrap="square" rtlCol="0">
            <a:spAutoFit/>
          </a:bodyPr>
          <a:lstStyle/>
          <a:p>
            <a:r>
              <a:rPr lang="es-PE" dirty="0" smtClean="0">
                <a:solidFill>
                  <a:srgbClr val="000000"/>
                </a:solidFill>
              </a:rPr>
              <a:t>0%</a:t>
            </a:r>
          </a:p>
          <a:p>
            <a:endParaRPr lang="es-ES" dirty="0"/>
          </a:p>
        </p:txBody>
      </p:sp>
      <p:sp>
        <p:nvSpPr>
          <p:cNvPr id="65" name="TextBox 16"/>
          <p:cNvSpPr txBox="1">
            <a:spLocks noChangeArrowheads="1"/>
          </p:cNvSpPr>
          <p:nvPr/>
        </p:nvSpPr>
        <p:spPr bwMode="auto">
          <a:xfrm>
            <a:off x="1706815" y="4338224"/>
            <a:ext cx="1381125" cy="27172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en-US" sz="1100" dirty="0" err="1" smtClean="0">
                <a:latin typeface="Arial" charset="0"/>
                <a:cs typeface="Verdana" charset="0"/>
              </a:rPr>
              <a:t>Débil</a:t>
            </a:r>
            <a:r>
              <a:rPr lang="en-US" sz="1100" dirty="0" smtClean="0">
                <a:latin typeface="Arial" charset="0"/>
                <a:cs typeface="Verdana" charset="0"/>
              </a:rPr>
              <a:t>/</a:t>
            </a:r>
            <a:r>
              <a:rPr lang="en-US" sz="1100" dirty="0" err="1" smtClean="0">
                <a:latin typeface="Arial" charset="0"/>
                <a:cs typeface="Verdana" charset="0"/>
              </a:rPr>
              <a:t>Moderado</a:t>
            </a:r>
            <a:endParaRPr lang="es-PE" sz="1100" dirty="0">
              <a:latin typeface="Arial" charset="0"/>
              <a:cs typeface="Verdana" charset="0"/>
            </a:endParaRPr>
          </a:p>
        </p:txBody>
      </p:sp>
    </p:spTree>
    <p:extLst>
      <p:ext uri="{BB962C8B-B14F-4D97-AF65-F5344CB8AC3E}">
        <p14:creationId xmlns:p14="http://schemas.microsoft.com/office/powerpoint/2010/main" val="165583141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ítulo 2"/>
          <p:cNvSpPr>
            <a:spLocks noGrp="1"/>
          </p:cNvSpPr>
          <p:nvPr>
            <p:ph type="title"/>
          </p:nvPr>
        </p:nvSpPr>
        <p:spPr bwMode="auto">
          <a:xfrm>
            <a:off x="3709513" y="523664"/>
            <a:ext cx="5056188" cy="523875"/>
          </a:xfrm>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a:defRPr/>
            </a:pPr>
            <a:r>
              <a:rPr lang="es-ES" sz="2000" dirty="0">
                <a:latin typeface="Arial Bold" charset="0"/>
                <a:cs typeface="Arial Bold" charset="0"/>
              </a:rPr>
              <a:t>Escenarios de Lluvias de </a:t>
            </a:r>
            <a:r>
              <a:rPr lang="es-ES" sz="2000" dirty="0" smtClean="0">
                <a:latin typeface="Arial Bold" charset="0"/>
                <a:cs typeface="Arial Bold" charset="0"/>
              </a:rPr>
              <a:t>Niños Débil a Moderado</a:t>
            </a:r>
            <a:endParaRPr lang="es-ES" sz="2000" dirty="0">
              <a:latin typeface="Arial Bold" charset="0"/>
              <a:cs typeface="Arial Bold" charset="0"/>
            </a:endParaRPr>
          </a:p>
        </p:txBody>
      </p:sp>
      <p:grpSp>
        <p:nvGrpSpPr>
          <p:cNvPr id="4" name="Group 85"/>
          <p:cNvGrpSpPr>
            <a:grpSpLocks/>
          </p:cNvGrpSpPr>
          <p:nvPr/>
        </p:nvGrpSpPr>
        <p:grpSpPr bwMode="auto">
          <a:xfrm>
            <a:off x="2771800" y="1340768"/>
            <a:ext cx="4389123" cy="507203"/>
            <a:chOff x="2843808" y="1268760"/>
            <a:chExt cx="4388607" cy="634614"/>
          </a:xfrm>
        </p:grpSpPr>
        <p:sp>
          <p:nvSpPr>
            <p:cNvPr id="7" name="Rectangle 7"/>
            <p:cNvSpPr/>
            <p:nvPr/>
          </p:nvSpPr>
          <p:spPr>
            <a:xfrm>
              <a:off x="2843808" y="1268760"/>
              <a:ext cx="250795" cy="247623"/>
            </a:xfrm>
            <a:prstGeom prst="rect">
              <a:avLst/>
            </a:prstGeom>
            <a:solidFill>
              <a:srgbClr val="8F6AF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PE"/>
            </a:p>
          </p:txBody>
        </p:sp>
        <p:sp>
          <p:nvSpPr>
            <p:cNvPr id="22555" name="TextBox 26"/>
            <p:cNvSpPr txBox="1">
              <a:spLocks noChangeArrowheads="1"/>
            </p:cNvSpPr>
            <p:nvPr/>
          </p:nvSpPr>
          <p:spPr bwMode="auto">
            <a:xfrm>
              <a:off x="3203848" y="1556792"/>
              <a:ext cx="4028567" cy="34658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en-US" sz="1200" b="1" dirty="0">
                  <a:solidFill>
                    <a:srgbClr val="000000"/>
                  </a:solidFill>
                  <a:latin typeface="Arial" charset="0"/>
                  <a:cs typeface="Verdana" charset="0"/>
                </a:rPr>
                <a:t>Lluvias Extremas (algunas &gt;</a:t>
              </a:r>
              <a:r>
                <a:rPr lang="en-US" sz="1200" b="1" dirty="0" smtClean="0">
                  <a:solidFill>
                    <a:srgbClr val="000000"/>
                  </a:solidFill>
                  <a:latin typeface="Arial" charset="0"/>
                  <a:cs typeface="Verdana" charset="0"/>
                </a:rPr>
                <a:t>100mm por día</a:t>
              </a:r>
              <a:r>
                <a:rPr lang="en-US" sz="1200" b="1" dirty="0">
                  <a:solidFill>
                    <a:srgbClr val="000000"/>
                  </a:solidFill>
                  <a:latin typeface="Arial" charset="0"/>
                  <a:cs typeface="Verdana" charset="0"/>
                </a:rPr>
                <a:t>)</a:t>
              </a:r>
              <a:endParaRPr lang="es-PE" sz="1200" b="1" dirty="0">
                <a:solidFill>
                  <a:srgbClr val="000000"/>
                </a:solidFill>
                <a:latin typeface="Arial" charset="0"/>
                <a:cs typeface="Verdana" charset="0"/>
              </a:endParaRPr>
            </a:p>
          </p:txBody>
        </p:sp>
        <p:sp>
          <p:nvSpPr>
            <p:cNvPr id="9" name="Rectangle 27"/>
            <p:cNvSpPr/>
            <p:nvPr/>
          </p:nvSpPr>
          <p:spPr>
            <a:xfrm>
              <a:off x="2843808" y="1556066"/>
              <a:ext cx="250795" cy="247623"/>
            </a:xfrm>
            <a:prstGeom prst="rect">
              <a:avLst/>
            </a:prstGeom>
            <a:solidFill>
              <a:srgbClr val="F44A8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PE"/>
            </a:p>
          </p:txBody>
        </p:sp>
      </p:grpSp>
      <p:grpSp>
        <p:nvGrpSpPr>
          <p:cNvPr id="22531" name="Group 83"/>
          <p:cNvGrpSpPr>
            <a:grpSpLocks/>
          </p:cNvGrpSpPr>
          <p:nvPr/>
        </p:nvGrpSpPr>
        <p:grpSpPr bwMode="auto">
          <a:xfrm>
            <a:off x="428625" y="2205038"/>
            <a:ext cx="4152425" cy="4240212"/>
            <a:chOff x="113347" y="1863704"/>
            <a:chExt cx="4447011" cy="4416326"/>
          </a:xfrm>
        </p:grpSpPr>
        <p:pic>
          <p:nvPicPr>
            <p:cNvPr id="22538" name="Picture 1"/>
            <p:cNvPicPr>
              <a:picLocks noChangeAspect="1"/>
            </p:cNvPicPr>
            <p:nvPr/>
          </p:nvPicPr>
          <p:blipFill>
            <a:blip r:embed="rId2">
              <a:extLst>
                <a:ext uri="{28A0092B-C50C-407E-A947-70E740481C1C}">
                  <a14:useLocalDpi xmlns:a14="http://schemas.microsoft.com/office/drawing/2010/main" val="0"/>
                </a:ext>
              </a:extLst>
            </a:blip>
            <a:srcRect t="24081" r="40349" b="17610"/>
            <a:stretch>
              <a:fillRect/>
            </a:stretch>
          </p:blipFill>
          <p:spPr bwMode="auto">
            <a:xfrm>
              <a:off x="113347" y="1863704"/>
              <a:ext cx="4025890" cy="441632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7" name="Oval 3"/>
            <p:cNvSpPr/>
            <p:nvPr/>
          </p:nvSpPr>
          <p:spPr>
            <a:xfrm>
              <a:off x="1403740" y="1974484"/>
              <a:ext cx="2424375" cy="3756606"/>
            </a:xfrm>
            <a:custGeom>
              <a:avLst/>
              <a:gdLst>
                <a:gd name="connsiteX0" fmla="*/ 0 w 914400"/>
                <a:gd name="connsiteY0" fmla="*/ 457200 h 914400"/>
                <a:gd name="connsiteX1" fmla="*/ 457200 w 914400"/>
                <a:gd name="connsiteY1" fmla="*/ 0 h 914400"/>
                <a:gd name="connsiteX2" fmla="*/ 914400 w 914400"/>
                <a:gd name="connsiteY2" fmla="*/ 457200 h 914400"/>
                <a:gd name="connsiteX3" fmla="*/ 457200 w 914400"/>
                <a:gd name="connsiteY3" fmla="*/ 914400 h 914400"/>
                <a:gd name="connsiteX4" fmla="*/ 0 w 914400"/>
                <a:gd name="connsiteY4" fmla="*/ 457200 h 914400"/>
                <a:gd name="connsiteX0" fmla="*/ 29687 w 944087"/>
                <a:gd name="connsiteY0" fmla="*/ 1017917 h 1475117"/>
                <a:gd name="connsiteX1" fmla="*/ 210842 w 944087"/>
                <a:gd name="connsiteY1" fmla="*/ 0 h 1475117"/>
                <a:gd name="connsiteX2" fmla="*/ 944087 w 944087"/>
                <a:gd name="connsiteY2" fmla="*/ 1017917 h 1475117"/>
                <a:gd name="connsiteX3" fmla="*/ 486887 w 944087"/>
                <a:gd name="connsiteY3" fmla="*/ 1475117 h 1475117"/>
                <a:gd name="connsiteX4" fmla="*/ 29687 w 944087"/>
                <a:gd name="connsiteY4" fmla="*/ 1017917 h 1475117"/>
                <a:gd name="connsiteX0" fmla="*/ 6216 w 1093145"/>
                <a:gd name="connsiteY0" fmla="*/ 546091 h 1500250"/>
                <a:gd name="connsiteX1" fmla="*/ 359900 w 1093145"/>
                <a:gd name="connsiteY1" fmla="*/ 11254 h 1500250"/>
                <a:gd name="connsiteX2" fmla="*/ 1093145 w 1093145"/>
                <a:gd name="connsiteY2" fmla="*/ 1029171 h 1500250"/>
                <a:gd name="connsiteX3" fmla="*/ 635945 w 1093145"/>
                <a:gd name="connsiteY3" fmla="*/ 1486371 h 1500250"/>
                <a:gd name="connsiteX4" fmla="*/ 6216 w 1093145"/>
                <a:gd name="connsiteY4" fmla="*/ 546091 h 1500250"/>
                <a:gd name="connsiteX0" fmla="*/ 21638 w 2471541"/>
                <a:gd name="connsiteY0" fmla="*/ 742482 h 4410336"/>
                <a:gd name="connsiteX1" fmla="*/ 375322 w 2471541"/>
                <a:gd name="connsiteY1" fmla="*/ 207645 h 4410336"/>
                <a:gd name="connsiteX2" fmla="*/ 2471541 w 2471541"/>
                <a:gd name="connsiteY2" fmla="*/ 4391456 h 4410336"/>
                <a:gd name="connsiteX3" fmla="*/ 651367 w 2471541"/>
                <a:gd name="connsiteY3" fmla="*/ 1682762 h 4410336"/>
                <a:gd name="connsiteX4" fmla="*/ 21638 w 2471541"/>
                <a:gd name="connsiteY4" fmla="*/ 742482 h 4410336"/>
                <a:gd name="connsiteX0" fmla="*/ 29690 w 2479593"/>
                <a:gd name="connsiteY0" fmla="*/ 741510 h 4409049"/>
                <a:gd name="connsiteX1" fmla="*/ 383374 w 2479593"/>
                <a:gd name="connsiteY1" fmla="*/ 206673 h 4409049"/>
                <a:gd name="connsiteX2" fmla="*/ 2479593 w 2479593"/>
                <a:gd name="connsiteY2" fmla="*/ 4390484 h 4409049"/>
                <a:gd name="connsiteX3" fmla="*/ 771562 w 2479593"/>
                <a:gd name="connsiteY3" fmla="*/ 1638658 h 4409049"/>
                <a:gd name="connsiteX4" fmla="*/ 29690 w 2479593"/>
                <a:gd name="connsiteY4" fmla="*/ 741510 h 4409049"/>
                <a:gd name="connsiteX0" fmla="*/ 10220 w 2462232"/>
                <a:gd name="connsiteY0" fmla="*/ 563960 h 4213005"/>
                <a:gd name="connsiteX1" fmla="*/ 363904 w 2462232"/>
                <a:gd name="connsiteY1" fmla="*/ 29123 h 4213005"/>
                <a:gd name="connsiteX2" fmla="*/ 976380 w 2462232"/>
                <a:gd name="connsiteY2" fmla="*/ 1443856 h 4213005"/>
                <a:gd name="connsiteX3" fmla="*/ 2460123 w 2462232"/>
                <a:gd name="connsiteY3" fmla="*/ 4212934 h 4213005"/>
                <a:gd name="connsiteX4" fmla="*/ 752092 w 2462232"/>
                <a:gd name="connsiteY4" fmla="*/ 1461108 h 4213005"/>
                <a:gd name="connsiteX5" fmla="*/ 10220 w 2462232"/>
                <a:gd name="connsiteY5" fmla="*/ 563960 h 4213005"/>
                <a:gd name="connsiteX0" fmla="*/ 10220 w 2482982"/>
                <a:gd name="connsiteY0" fmla="*/ 563960 h 4237068"/>
                <a:gd name="connsiteX1" fmla="*/ 363904 w 2482982"/>
                <a:gd name="connsiteY1" fmla="*/ 29123 h 4237068"/>
                <a:gd name="connsiteX2" fmla="*/ 976380 w 2482982"/>
                <a:gd name="connsiteY2" fmla="*/ 1443856 h 4237068"/>
                <a:gd name="connsiteX3" fmla="*/ 1726877 w 2482982"/>
                <a:gd name="connsiteY3" fmla="*/ 2729192 h 4237068"/>
                <a:gd name="connsiteX4" fmla="*/ 2460123 w 2482982"/>
                <a:gd name="connsiteY4" fmla="*/ 4212934 h 4237068"/>
                <a:gd name="connsiteX5" fmla="*/ 752092 w 2482982"/>
                <a:gd name="connsiteY5" fmla="*/ 1461108 h 4237068"/>
                <a:gd name="connsiteX6" fmla="*/ 10220 w 2482982"/>
                <a:gd name="connsiteY6" fmla="*/ 563960 h 4237068"/>
                <a:gd name="connsiteX0" fmla="*/ 10220 w 2460369"/>
                <a:gd name="connsiteY0" fmla="*/ 563960 h 4213876"/>
                <a:gd name="connsiteX1" fmla="*/ 363904 w 2460369"/>
                <a:gd name="connsiteY1" fmla="*/ 29123 h 4213876"/>
                <a:gd name="connsiteX2" fmla="*/ 976380 w 2460369"/>
                <a:gd name="connsiteY2" fmla="*/ 1443856 h 4213876"/>
                <a:gd name="connsiteX3" fmla="*/ 1726877 w 2460369"/>
                <a:gd name="connsiteY3" fmla="*/ 2729192 h 4213876"/>
                <a:gd name="connsiteX4" fmla="*/ 2460123 w 2460369"/>
                <a:gd name="connsiteY4" fmla="*/ 4212934 h 4213876"/>
                <a:gd name="connsiteX5" fmla="*/ 1606107 w 2460369"/>
                <a:gd name="connsiteY5" fmla="*/ 3013863 h 4213876"/>
                <a:gd name="connsiteX6" fmla="*/ 752092 w 2460369"/>
                <a:gd name="connsiteY6" fmla="*/ 1461108 h 4213876"/>
                <a:gd name="connsiteX7" fmla="*/ 10220 w 2460369"/>
                <a:gd name="connsiteY7" fmla="*/ 563960 h 4213876"/>
                <a:gd name="connsiteX0" fmla="*/ 10220 w 2382776"/>
                <a:gd name="connsiteY0" fmla="*/ 563960 h 4239725"/>
                <a:gd name="connsiteX1" fmla="*/ 363904 w 2382776"/>
                <a:gd name="connsiteY1" fmla="*/ 29123 h 4239725"/>
                <a:gd name="connsiteX2" fmla="*/ 976380 w 2382776"/>
                <a:gd name="connsiteY2" fmla="*/ 1443856 h 4239725"/>
                <a:gd name="connsiteX3" fmla="*/ 1726877 w 2382776"/>
                <a:gd name="connsiteY3" fmla="*/ 2729192 h 4239725"/>
                <a:gd name="connsiteX4" fmla="*/ 2382485 w 2382776"/>
                <a:gd name="connsiteY4" fmla="*/ 4238813 h 4239725"/>
                <a:gd name="connsiteX5" fmla="*/ 1606107 w 2382776"/>
                <a:gd name="connsiteY5" fmla="*/ 3013863 h 4239725"/>
                <a:gd name="connsiteX6" fmla="*/ 752092 w 2382776"/>
                <a:gd name="connsiteY6" fmla="*/ 1461108 h 4239725"/>
                <a:gd name="connsiteX7" fmla="*/ 10220 w 2382776"/>
                <a:gd name="connsiteY7" fmla="*/ 563960 h 4239725"/>
                <a:gd name="connsiteX0" fmla="*/ 10220 w 2604314"/>
                <a:gd name="connsiteY0" fmla="*/ 563960 h 4363015"/>
                <a:gd name="connsiteX1" fmla="*/ 363904 w 2604314"/>
                <a:gd name="connsiteY1" fmla="*/ 29123 h 4363015"/>
                <a:gd name="connsiteX2" fmla="*/ 976380 w 2604314"/>
                <a:gd name="connsiteY2" fmla="*/ 1443856 h 4363015"/>
                <a:gd name="connsiteX3" fmla="*/ 1726877 w 2604314"/>
                <a:gd name="connsiteY3" fmla="*/ 2729192 h 4363015"/>
                <a:gd name="connsiteX4" fmla="*/ 2572267 w 2604314"/>
                <a:gd name="connsiteY4" fmla="*/ 4195681 h 4363015"/>
                <a:gd name="connsiteX5" fmla="*/ 2382485 w 2604314"/>
                <a:gd name="connsiteY5" fmla="*/ 4238813 h 4363015"/>
                <a:gd name="connsiteX6" fmla="*/ 1606107 w 2604314"/>
                <a:gd name="connsiteY6" fmla="*/ 3013863 h 4363015"/>
                <a:gd name="connsiteX7" fmla="*/ 752092 w 2604314"/>
                <a:gd name="connsiteY7" fmla="*/ 1461108 h 4363015"/>
                <a:gd name="connsiteX8" fmla="*/ 10220 w 2604314"/>
                <a:gd name="connsiteY8" fmla="*/ 563960 h 4363015"/>
                <a:gd name="connsiteX0" fmla="*/ 10220 w 2607425"/>
                <a:gd name="connsiteY0" fmla="*/ 563960 h 4355138"/>
                <a:gd name="connsiteX1" fmla="*/ 363904 w 2607425"/>
                <a:gd name="connsiteY1" fmla="*/ 29123 h 4355138"/>
                <a:gd name="connsiteX2" fmla="*/ 976380 w 2607425"/>
                <a:gd name="connsiteY2" fmla="*/ 1443856 h 4355138"/>
                <a:gd name="connsiteX3" fmla="*/ 1726877 w 2607425"/>
                <a:gd name="connsiteY3" fmla="*/ 2729192 h 4355138"/>
                <a:gd name="connsiteX4" fmla="*/ 2572267 w 2607425"/>
                <a:gd name="connsiteY4" fmla="*/ 4195681 h 4355138"/>
                <a:gd name="connsiteX5" fmla="*/ 2408364 w 2607425"/>
                <a:gd name="connsiteY5" fmla="*/ 4221560 h 4355138"/>
                <a:gd name="connsiteX6" fmla="*/ 1606107 w 2607425"/>
                <a:gd name="connsiteY6" fmla="*/ 3013863 h 4355138"/>
                <a:gd name="connsiteX7" fmla="*/ 752092 w 2607425"/>
                <a:gd name="connsiteY7" fmla="*/ 1461108 h 4355138"/>
                <a:gd name="connsiteX8" fmla="*/ 10220 w 2607425"/>
                <a:gd name="connsiteY8" fmla="*/ 563960 h 4355138"/>
                <a:gd name="connsiteX0" fmla="*/ 9162 w 2649500"/>
                <a:gd name="connsiteY0" fmla="*/ 510376 h 4361939"/>
                <a:gd name="connsiteX1" fmla="*/ 405979 w 2649500"/>
                <a:gd name="connsiteY1" fmla="*/ 35924 h 4361939"/>
                <a:gd name="connsiteX2" fmla="*/ 1018455 w 2649500"/>
                <a:gd name="connsiteY2" fmla="*/ 1450657 h 4361939"/>
                <a:gd name="connsiteX3" fmla="*/ 1768952 w 2649500"/>
                <a:gd name="connsiteY3" fmla="*/ 2735993 h 4361939"/>
                <a:gd name="connsiteX4" fmla="*/ 2614342 w 2649500"/>
                <a:gd name="connsiteY4" fmla="*/ 4202482 h 4361939"/>
                <a:gd name="connsiteX5" fmla="*/ 2450439 w 2649500"/>
                <a:gd name="connsiteY5" fmla="*/ 4228361 h 4361939"/>
                <a:gd name="connsiteX6" fmla="*/ 1648182 w 2649500"/>
                <a:gd name="connsiteY6" fmla="*/ 3020664 h 4361939"/>
                <a:gd name="connsiteX7" fmla="*/ 794167 w 2649500"/>
                <a:gd name="connsiteY7" fmla="*/ 1467909 h 4361939"/>
                <a:gd name="connsiteX8" fmla="*/ 9162 w 2649500"/>
                <a:gd name="connsiteY8" fmla="*/ 510376 h 4361939"/>
                <a:gd name="connsiteX0" fmla="*/ 22706 w 2663044"/>
                <a:gd name="connsiteY0" fmla="*/ 568486 h 4420049"/>
                <a:gd name="connsiteX1" fmla="*/ 229742 w 2663044"/>
                <a:gd name="connsiteY1" fmla="*/ 180299 h 4420049"/>
                <a:gd name="connsiteX2" fmla="*/ 419523 w 2663044"/>
                <a:gd name="connsiteY2" fmla="*/ 94034 h 4420049"/>
                <a:gd name="connsiteX3" fmla="*/ 1031999 w 2663044"/>
                <a:gd name="connsiteY3" fmla="*/ 1508767 h 4420049"/>
                <a:gd name="connsiteX4" fmla="*/ 1782496 w 2663044"/>
                <a:gd name="connsiteY4" fmla="*/ 2794103 h 4420049"/>
                <a:gd name="connsiteX5" fmla="*/ 2627886 w 2663044"/>
                <a:gd name="connsiteY5" fmla="*/ 4260592 h 4420049"/>
                <a:gd name="connsiteX6" fmla="*/ 2463983 w 2663044"/>
                <a:gd name="connsiteY6" fmla="*/ 4286471 h 4420049"/>
                <a:gd name="connsiteX7" fmla="*/ 1661726 w 2663044"/>
                <a:gd name="connsiteY7" fmla="*/ 3078774 h 4420049"/>
                <a:gd name="connsiteX8" fmla="*/ 807711 w 2663044"/>
                <a:gd name="connsiteY8" fmla="*/ 1526019 h 4420049"/>
                <a:gd name="connsiteX9" fmla="*/ 22706 w 2663044"/>
                <a:gd name="connsiteY9" fmla="*/ 568486 h 4420049"/>
                <a:gd name="connsiteX0" fmla="*/ 22706 w 2663044"/>
                <a:gd name="connsiteY0" fmla="*/ 488472 h 4340035"/>
                <a:gd name="connsiteX1" fmla="*/ 229742 w 2663044"/>
                <a:gd name="connsiteY1" fmla="*/ 100285 h 4340035"/>
                <a:gd name="connsiteX2" fmla="*/ 419523 w 2663044"/>
                <a:gd name="connsiteY2" fmla="*/ 14020 h 4340035"/>
                <a:gd name="connsiteX3" fmla="*/ 626557 w 2663044"/>
                <a:gd name="connsiteY3" fmla="*/ 333198 h 4340035"/>
                <a:gd name="connsiteX4" fmla="*/ 1031999 w 2663044"/>
                <a:gd name="connsiteY4" fmla="*/ 1428753 h 4340035"/>
                <a:gd name="connsiteX5" fmla="*/ 1782496 w 2663044"/>
                <a:gd name="connsiteY5" fmla="*/ 2714089 h 4340035"/>
                <a:gd name="connsiteX6" fmla="*/ 2627886 w 2663044"/>
                <a:gd name="connsiteY6" fmla="*/ 4180578 h 4340035"/>
                <a:gd name="connsiteX7" fmla="*/ 2463983 w 2663044"/>
                <a:gd name="connsiteY7" fmla="*/ 4206457 h 4340035"/>
                <a:gd name="connsiteX8" fmla="*/ 1661726 w 2663044"/>
                <a:gd name="connsiteY8" fmla="*/ 2998760 h 4340035"/>
                <a:gd name="connsiteX9" fmla="*/ 807711 w 2663044"/>
                <a:gd name="connsiteY9" fmla="*/ 1446005 h 4340035"/>
                <a:gd name="connsiteX10" fmla="*/ 22706 w 2663044"/>
                <a:gd name="connsiteY10" fmla="*/ 488472 h 4340035"/>
                <a:gd name="connsiteX0" fmla="*/ 22706 w 2663044"/>
                <a:gd name="connsiteY0" fmla="*/ 488472 h 4340035"/>
                <a:gd name="connsiteX1" fmla="*/ 229742 w 2663044"/>
                <a:gd name="connsiteY1" fmla="*/ 100285 h 4340035"/>
                <a:gd name="connsiteX2" fmla="*/ 531666 w 2663044"/>
                <a:gd name="connsiteY2" fmla="*/ 14020 h 4340035"/>
                <a:gd name="connsiteX3" fmla="*/ 626557 w 2663044"/>
                <a:gd name="connsiteY3" fmla="*/ 333198 h 4340035"/>
                <a:gd name="connsiteX4" fmla="*/ 1031999 w 2663044"/>
                <a:gd name="connsiteY4" fmla="*/ 1428753 h 4340035"/>
                <a:gd name="connsiteX5" fmla="*/ 1782496 w 2663044"/>
                <a:gd name="connsiteY5" fmla="*/ 2714089 h 4340035"/>
                <a:gd name="connsiteX6" fmla="*/ 2627886 w 2663044"/>
                <a:gd name="connsiteY6" fmla="*/ 4180578 h 4340035"/>
                <a:gd name="connsiteX7" fmla="*/ 2463983 w 2663044"/>
                <a:gd name="connsiteY7" fmla="*/ 4206457 h 4340035"/>
                <a:gd name="connsiteX8" fmla="*/ 1661726 w 2663044"/>
                <a:gd name="connsiteY8" fmla="*/ 2998760 h 4340035"/>
                <a:gd name="connsiteX9" fmla="*/ 807711 w 2663044"/>
                <a:gd name="connsiteY9" fmla="*/ 1446005 h 4340035"/>
                <a:gd name="connsiteX10" fmla="*/ 22706 w 2663044"/>
                <a:gd name="connsiteY10" fmla="*/ 488472 h 4340035"/>
                <a:gd name="connsiteX0" fmla="*/ 5642 w 2645980"/>
                <a:gd name="connsiteY0" fmla="*/ 488472 h 4340035"/>
                <a:gd name="connsiteX1" fmla="*/ 212678 w 2645980"/>
                <a:gd name="connsiteY1" fmla="*/ 100285 h 4340035"/>
                <a:gd name="connsiteX2" fmla="*/ 514602 w 2645980"/>
                <a:gd name="connsiteY2" fmla="*/ 14020 h 4340035"/>
                <a:gd name="connsiteX3" fmla="*/ 609493 w 2645980"/>
                <a:gd name="connsiteY3" fmla="*/ 333198 h 4340035"/>
                <a:gd name="connsiteX4" fmla="*/ 1014935 w 2645980"/>
                <a:gd name="connsiteY4" fmla="*/ 1428753 h 4340035"/>
                <a:gd name="connsiteX5" fmla="*/ 1765432 w 2645980"/>
                <a:gd name="connsiteY5" fmla="*/ 2714089 h 4340035"/>
                <a:gd name="connsiteX6" fmla="*/ 2610822 w 2645980"/>
                <a:gd name="connsiteY6" fmla="*/ 4180578 h 4340035"/>
                <a:gd name="connsiteX7" fmla="*/ 2446919 w 2645980"/>
                <a:gd name="connsiteY7" fmla="*/ 4206457 h 4340035"/>
                <a:gd name="connsiteX8" fmla="*/ 1644662 w 2645980"/>
                <a:gd name="connsiteY8" fmla="*/ 2998760 h 4340035"/>
                <a:gd name="connsiteX9" fmla="*/ 790647 w 2645980"/>
                <a:gd name="connsiteY9" fmla="*/ 1446005 h 4340035"/>
                <a:gd name="connsiteX10" fmla="*/ 126414 w 2645980"/>
                <a:gd name="connsiteY10" fmla="*/ 816277 h 4340035"/>
                <a:gd name="connsiteX11" fmla="*/ 5642 w 2645980"/>
                <a:gd name="connsiteY11" fmla="*/ 488472 h 4340035"/>
                <a:gd name="connsiteX0" fmla="*/ 2195 w 2694291"/>
                <a:gd name="connsiteY0" fmla="*/ 479845 h 4340035"/>
                <a:gd name="connsiteX1" fmla="*/ 260989 w 2694291"/>
                <a:gd name="connsiteY1" fmla="*/ 100285 h 4340035"/>
                <a:gd name="connsiteX2" fmla="*/ 562913 w 2694291"/>
                <a:gd name="connsiteY2" fmla="*/ 14020 h 4340035"/>
                <a:gd name="connsiteX3" fmla="*/ 657804 w 2694291"/>
                <a:gd name="connsiteY3" fmla="*/ 333198 h 4340035"/>
                <a:gd name="connsiteX4" fmla="*/ 1063246 w 2694291"/>
                <a:gd name="connsiteY4" fmla="*/ 1428753 h 4340035"/>
                <a:gd name="connsiteX5" fmla="*/ 1813743 w 2694291"/>
                <a:gd name="connsiteY5" fmla="*/ 2714089 h 4340035"/>
                <a:gd name="connsiteX6" fmla="*/ 2659133 w 2694291"/>
                <a:gd name="connsiteY6" fmla="*/ 4180578 h 4340035"/>
                <a:gd name="connsiteX7" fmla="*/ 2495230 w 2694291"/>
                <a:gd name="connsiteY7" fmla="*/ 4206457 h 4340035"/>
                <a:gd name="connsiteX8" fmla="*/ 1692973 w 2694291"/>
                <a:gd name="connsiteY8" fmla="*/ 2998760 h 4340035"/>
                <a:gd name="connsiteX9" fmla="*/ 838958 w 2694291"/>
                <a:gd name="connsiteY9" fmla="*/ 1446005 h 4340035"/>
                <a:gd name="connsiteX10" fmla="*/ 174725 w 2694291"/>
                <a:gd name="connsiteY10" fmla="*/ 816277 h 4340035"/>
                <a:gd name="connsiteX11" fmla="*/ 2195 w 2694291"/>
                <a:gd name="connsiteY11" fmla="*/ 479845 h 4340035"/>
                <a:gd name="connsiteX0" fmla="*/ 2195 w 2694291"/>
                <a:gd name="connsiteY0" fmla="*/ 479845 h 4340035"/>
                <a:gd name="connsiteX1" fmla="*/ 260989 w 2694291"/>
                <a:gd name="connsiteY1" fmla="*/ 100285 h 4340035"/>
                <a:gd name="connsiteX2" fmla="*/ 562913 w 2694291"/>
                <a:gd name="connsiteY2" fmla="*/ 14020 h 4340035"/>
                <a:gd name="connsiteX3" fmla="*/ 657804 w 2694291"/>
                <a:gd name="connsiteY3" fmla="*/ 333198 h 4340035"/>
                <a:gd name="connsiteX4" fmla="*/ 1063246 w 2694291"/>
                <a:gd name="connsiteY4" fmla="*/ 1428753 h 4340035"/>
                <a:gd name="connsiteX5" fmla="*/ 1710226 w 2694291"/>
                <a:gd name="connsiteY5" fmla="*/ 2765848 h 4340035"/>
                <a:gd name="connsiteX6" fmla="*/ 2659133 w 2694291"/>
                <a:gd name="connsiteY6" fmla="*/ 4180578 h 4340035"/>
                <a:gd name="connsiteX7" fmla="*/ 2495230 w 2694291"/>
                <a:gd name="connsiteY7" fmla="*/ 4206457 h 4340035"/>
                <a:gd name="connsiteX8" fmla="*/ 1692973 w 2694291"/>
                <a:gd name="connsiteY8" fmla="*/ 2998760 h 4340035"/>
                <a:gd name="connsiteX9" fmla="*/ 838958 w 2694291"/>
                <a:gd name="connsiteY9" fmla="*/ 1446005 h 4340035"/>
                <a:gd name="connsiteX10" fmla="*/ 174725 w 2694291"/>
                <a:gd name="connsiteY10" fmla="*/ 816277 h 4340035"/>
                <a:gd name="connsiteX11" fmla="*/ 2195 w 2694291"/>
                <a:gd name="connsiteY11" fmla="*/ 479845 h 4340035"/>
                <a:gd name="connsiteX0" fmla="*/ 2195 w 2532104"/>
                <a:gd name="connsiteY0" fmla="*/ 479845 h 4242162"/>
                <a:gd name="connsiteX1" fmla="*/ 260989 w 2532104"/>
                <a:gd name="connsiteY1" fmla="*/ 100285 h 4242162"/>
                <a:gd name="connsiteX2" fmla="*/ 562913 w 2532104"/>
                <a:gd name="connsiteY2" fmla="*/ 14020 h 4242162"/>
                <a:gd name="connsiteX3" fmla="*/ 657804 w 2532104"/>
                <a:gd name="connsiteY3" fmla="*/ 333198 h 4242162"/>
                <a:gd name="connsiteX4" fmla="*/ 1063246 w 2532104"/>
                <a:gd name="connsiteY4" fmla="*/ 1428753 h 4242162"/>
                <a:gd name="connsiteX5" fmla="*/ 1710226 w 2532104"/>
                <a:gd name="connsiteY5" fmla="*/ 2765848 h 4242162"/>
                <a:gd name="connsiteX6" fmla="*/ 2357208 w 2532104"/>
                <a:gd name="connsiteY6" fmla="*/ 3809642 h 4242162"/>
                <a:gd name="connsiteX7" fmla="*/ 2495230 w 2532104"/>
                <a:gd name="connsiteY7" fmla="*/ 4206457 h 4242162"/>
                <a:gd name="connsiteX8" fmla="*/ 1692973 w 2532104"/>
                <a:gd name="connsiteY8" fmla="*/ 2998760 h 4242162"/>
                <a:gd name="connsiteX9" fmla="*/ 838958 w 2532104"/>
                <a:gd name="connsiteY9" fmla="*/ 1446005 h 4242162"/>
                <a:gd name="connsiteX10" fmla="*/ 174725 w 2532104"/>
                <a:gd name="connsiteY10" fmla="*/ 816277 h 4242162"/>
                <a:gd name="connsiteX11" fmla="*/ 2195 w 2532104"/>
                <a:gd name="connsiteY11" fmla="*/ 479845 h 4242162"/>
                <a:gd name="connsiteX0" fmla="*/ 2195 w 2425040"/>
                <a:gd name="connsiteY0" fmla="*/ 479845 h 4048143"/>
                <a:gd name="connsiteX1" fmla="*/ 260989 w 2425040"/>
                <a:gd name="connsiteY1" fmla="*/ 100285 h 4048143"/>
                <a:gd name="connsiteX2" fmla="*/ 562913 w 2425040"/>
                <a:gd name="connsiteY2" fmla="*/ 14020 h 4048143"/>
                <a:gd name="connsiteX3" fmla="*/ 657804 w 2425040"/>
                <a:gd name="connsiteY3" fmla="*/ 333198 h 4048143"/>
                <a:gd name="connsiteX4" fmla="*/ 1063246 w 2425040"/>
                <a:gd name="connsiteY4" fmla="*/ 1428753 h 4048143"/>
                <a:gd name="connsiteX5" fmla="*/ 1710226 w 2425040"/>
                <a:gd name="connsiteY5" fmla="*/ 2765848 h 4048143"/>
                <a:gd name="connsiteX6" fmla="*/ 2357208 w 2425040"/>
                <a:gd name="connsiteY6" fmla="*/ 3809642 h 4048143"/>
                <a:gd name="connsiteX7" fmla="*/ 2331328 w 2425040"/>
                <a:gd name="connsiteY7" fmla="*/ 3973544 h 4048143"/>
                <a:gd name="connsiteX8" fmla="*/ 1692973 w 2425040"/>
                <a:gd name="connsiteY8" fmla="*/ 2998760 h 4048143"/>
                <a:gd name="connsiteX9" fmla="*/ 838958 w 2425040"/>
                <a:gd name="connsiteY9" fmla="*/ 1446005 h 4048143"/>
                <a:gd name="connsiteX10" fmla="*/ 174725 w 2425040"/>
                <a:gd name="connsiteY10" fmla="*/ 816277 h 4048143"/>
                <a:gd name="connsiteX11" fmla="*/ 2195 w 2425040"/>
                <a:gd name="connsiteY11" fmla="*/ 479845 h 4048143"/>
                <a:gd name="connsiteX0" fmla="*/ 2195 w 2425040"/>
                <a:gd name="connsiteY0" fmla="*/ 479845 h 4048143"/>
                <a:gd name="connsiteX1" fmla="*/ 260989 w 2425040"/>
                <a:gd name="connsiteY1" fmla="*/ 100285 h 4048143"/>
                <a:gd name="connsiteX2" fmla="*/ 562913 w 2425040"/>
                <a:gd name="connsiteY2" fmla="*/ 14020 h 4048143"/>
                <a:gd name="connsiteX3" fmla="*/ 657804 w 2425040"/>
                <a:gd name="connsiteY3" fmla="*/ 333198 h 4048143"/>
                <a:gd name="connsiteX4" fmla="*/ 1063246 w 2425040"/>
                <a:gd name="connsiteY4" fmla="*/ 1428753 h 4048143"/>
                <a:gd name="connsiteX5" fmla="*/ 1710226 w 2425040"/>
                <a:gd name="connsiteY5" fmla="*/ 2765848 h 4048143"/>
                <a:gd name="connsiteX6" fmla="*/ 2357208 w 2425040"/>
                <a:gd name="connsiteY6" fmla="*/ 3809642 h 4048143"/>
                <a:gd name="connsiteX7" fmla="*/ 2331328 w 2425040"/>
                <a:gd name="connsiteY7" fmla="*/ 3973544 h 4048143"/>
                <a:gd name="connsiteX8" fmla="*/ 1727478 w 2425040"/>
                <a:gd name="connsiteY8" fmla="*/ 2972880 h 4048143"/>
                <a:gd name="connsiteX9" fmla="*/ 838958 w 2425040"/>
                <a:gd name="connsiteY9" fmla="*/ 1446005 h 4048143"/>
                <a:gd name="connsiteX10" fmla="*/ 174725 w 2425040"/>
                <a:gd name="connsiteY10" fmla="*/ 816277 h 4048143"/>
                <a:gd name="connsiteX11" fmla="*/ 2195 w 2425040"/>
                <a:gd name="connsiteY11" fmla="*/ 479845 h 4048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25040" h="4048143">
                  <a:moveTo>
                    <a:pt x="2195" y="479845"/>
                  </a:moveTo>
                  <a:cubicBezTo>
                    <a:pt x="16572" y="360513"/>
                    <a:pt x="194853" y="179360"/>
                    <a:pt x="260989" y="100285"/>
                  </a:cubicBezTo>
                  <a:cubicBezTo>
                    <a:pt x="327125" y="21210"/>
                    <a:pt x="496777" y="-24799"/>
                    <a:pt x="562913" y="14020"/>
                  </a:cubicBezTo>
                  <a:cubicBezTo>
                    <a:pt x="629049" y="52839"/>
                    <a:pt x="555725" y="97409"/>
                    <a:pt x="657804" y="333198"/>
                  </a:cubicBezTo>
                  <a:cubicBezTo>
                    <a:pt x="759883" y="568987"/>
                    <a:pt x="849024" y="1004621"/>
                    <a:pt x="1063246" y="1428753"/>
                  </a:cubicBezTo>
                  <a:cubicBezTo>
                    <a:pt x="1277468" y="1852885"/>
                    <a:pt x="1503192" y="2367595"/>
                    <a:pt x="1710226" y="2765848"/>
                  </a:cubicBezTo>
                  <a:cubicBezTo>
                    <a:pt x="1917260" y="3164101"/>
                    <a:pt x="2247940" y="3558039"/>
                    <a:pt x="2357208" y="3809642"/>
                  </a:cubicBezTo>
                  <a:cubicBezTo>
                    <a:pt x="2466476" y="4061246"/>
                    <a:pt x="2433407" y="4110129"/>
                    <a:pt x="2331328" y="3973544"/>
                  </a:cubicBezTo>
                  <a:cubicBezTo>
                    <a:pt x="2229249" y="3836959"/>
                    <a:pt x="2012150" y="3431518"/>
                    <a:pt x="1727478" y="2972880"/>
                  </a:cubicBezTo>
                  <a:cubicBezTo>
                    <a:pt x="1442806" y="2514242"/>
                    <a:pt x="1097750" y="1805439"/>
                    <a:pt x="838958" y="1446005"/>
                  </a:cubicBezTo>
                  <a:cubicBezTo>
                    <a:pt x="580166" y="1086571"/>
                    <a:pt x="305559" y="975866"/>
                    <a:pt x="174725" y="816277"/>
                  </a:cubicBezTo>
                  <a:cubicBezTo>
                    <a:pt x="43891" y="656688"/>
                    <a:pt x="-12182" y="599177"/>
                    <a:pt x="2195" y="479845"/>
                  </a:cubicBezTo>
                  <a:close/>
                </a:path>
              </a:pathLst>
            </a:custGeom>
            <a:solidFill>
              <a:srgbClr val="3B31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PE"/>
            </a:p>
          </p:txBody>
        </p:sp>
        <p:sp>
          <p:nvSpPr>
            <p:cNvPr id="38" name="Oval 4"/>
            <p:cNvSpPr/>
            <p:nvPr/>
          </p:nvSpPr>
          <p:spPr>
            <a:xfrm>
              <a:off x="1665559" y="2129907"/>
              <a:ext cx="773555" cy="1266532"/>
            </a:xfrm>
            <a:custGeom>
              <a:avLst/>
              <a:gdLst>
                <a:gd name="connsiteX0" fmla="*/ 0 w 672860"/>
                <a:gd name="connsiteY0" fmla="*/ 433404 h 866808"/>
                <a:gd name="connsiteX1" fmla="*/ 336430 w 672860"/>
                <a:gd name="connsiteY1" fmla="*/ 0 h 866808"/>
                <a:gd name="connsiteX2" fmla="*/ 672860 w 672860"/>
                <a:gd name="connsiteY2" fmla="*/ 433404 h 866808"/>
                <a:gd name="connsiteX3" fmla="*/ 336430 w 672860"/>
                <a:gd name="connsiteY3" fmla="*/ 866808 h 866808"/>
                <a:gd name="connsiteX4" fmla="*/ 0 w 672860"/>
                <a:gd name="connsiteY4" fmla="*/ 433404 h 866808"/>
                <a:gd name="connsiteX0" fmla="*/ 1658 w 674518"/>
                <a:gd name="connsiteY0" fmla="*/ 683570 h 1116974"/>
                <a:gd name="connsiteX1" fmla="*/ 251824 w 674518"/>
                <a:gd name="connsiteY1" fmla="*/ 0 h 1116974"/>
                <a:gd name="connsiteX2" fmla="*/ 674518 w 674518"/>
                <a:gd name="connsiteY2" fmla="*/ 683570 h 1116974"/>
                <a:gd name="connsiteX3" fmla="*/ 338088 w 674518"/>
                <a:gd name="connsiteY3" fmla="*/ 1116974 h 1116974"/>
                <a:gd name="connsiteX4" fmla="*/ 1658 w 674518"/>
                <a:gd name="connsiteY4" fmla="*/ 683570 h 1116974"/>
                <a:gd name="connsiteX0" fmla="*/ 769 w 440715"/>
                <a:gd name="connsiteY0" fmla="*/ 684597 h 1124244"/>
                <a:gd name="connsiteX1" fmla="*/ 250935 w 440715"/>
                <a:gd name="connsiteY1" fmla="*/ 1027 h 1124244"/>
                <a:gd name="connsiteX2" fmla="*/ 440715 w 440715"/>
                <a:gd name="connsiteY2" fmla="*/ 848499 h 1124244"/>
                <a:gd name="connsiteX3" fmla="*/ 337199 w 440715"/>
                <a:gd name="connsiteY3" fmla="*/ 1118001 h 1124244"/>
                <a:gd name="connsiteX4" fmla="*/ 769 w 440715"/>
                <a:gd name="connsiteY4" fmla="*/ 684597 h 1124244"/>
                <a:gd name="connsiteX0" fmla="*/ 828 w 423521"/>
                <a:gd name="connsiteY0" fmla="*/ 427003 h 1150445"/>
                <a:gd name="connsiteX1" fmla="*/ 233741 w 423521"/>
                <a:gd name="connsiteY1" fmla="*/ 10852 h 1150445"/>
                <a:gd name="connsiteX2" fmla="*/ 423521 w 423521"/>
                <a:gd name="connsiteY2" fmla="*/ 858324 h 1150445"/>
                <a:gd name="connsiteX3" fmla="*/ 320005 w 423521"/>
                <a:gd name="connsiteY3" fmla="*/ 1127826 h 1150445"/>
                <a:gd name="connsiteX4" fmla="*/ 828 w 423521"/>
                <a:gd name="connsiteY4" fmla="*/ 427003 h 1150445"/>
                <a:gd name="connsiteX0" fmla="*/ 61 w 422754"/>
                <a:gd name="connsiteY0" fmla="*/ 310367 h 1033809"/>
                <a:gd name="connsiteX1" fmla="*/ 293359 w 422754"/>
                <a:gd name="connsiteY1" fmla="*/ 14986 h 1033809"/>
                <a:gd name="connsiteX2" fmla="*/ 422754 w 422754"/>
                <a:gd name="connsiteY2" fmla="*/ 741688 h 1033809"/>
                <a:gd name="connsiteX3" fmla="*/ 319238 w 422754"/>
                <a:gd name="connsiteY3" fmla="*/ 1011190 h 1033809"/>
                <a:gd name="connsiteX4" fmla="*/ 61 w 422754"/>
                <a:gd name="connsiteY4" fmla="*/ 310367 h 1033809"/>
                <a:gd name="connsiteX0" fmla="*/ 6145 w 614183"/>
                <a:gd name="connsiteY0" fmla="*/ 312887 h 1273371"/>
                <a:gd name="connsiteX1" fmla="*/ 299443 w 614183"/>
                <a:gd name="connsiteY1" fmla="*/ 17506 h 1273371"/>
                <a:gd name="connsiteX2" fmla="*/ 428838 w 614183"/>
                <a:gd name="connsiteY2" fmla="*/ 744208 h 1273371"/>
                <a:gd name="connsiteX3" fmla="*/ 601368 w 614183"/>
                <a:gd name="connsiteY3" fmla="*/ 1263876 h 1273371"/>
                <a:gd name="connsiteX4" fmla="*/ 6145 w 614183"/>
                <a:gd name="connsiteY4" fmla="*/ 312887 h 1273371"/>
                <a:gd name="connsiteX0" fmla="*/ 6200 w 615923"/>
                <a:gd name="connsiteY0" fmla="*/ 302362 h 1255419"/>
                <a:gd name="connsiteX1" fmla="*/ 299498 w 615923"/>
                <a:gd name="connsiteY1" fmla="*/ 6981 h 1255419"/>
                <a:gd name="connsiteX2" fmla="*/ 446146 w 615923"/>
                <a:gd name="connsiteY2" fmla="*/ 535275 h 1255419"/>
                <a:gd name="connsiteX3" fmla="*/ 601423 w 615923"/>
                <a:gd name="connsiteY3" fmla="*/ 1253351 h 1255419"/>
                <a:gd name="connsiteX4" fmla="*/ 6200 w 615923"/>
                <a:gd name="connsiteY4" fmla="*/ 302362 h 1255419"/>
                <a:gd name="connsiteX0" fmla="*/ 6200 w 615923"/>
                <a:gd name="connsiteY0" fmla="*/ 302362 h 1255419"/>
                <a:gd name="connsiteX1" fmla="*/ 299498 w 615923"/>
                <a:gd name="connsiteY1" fmla="*/ 6981 h 1255419"/>
                <a:gd name="connsiteX2" fmla="*/ 446146 w 615923"/>
                <a:gd name="connsiteY2" fmla="*/ 535275 h 1255419"/>
                <a:gd name="connsiteX3" fmla="*/ 601423 w 615923"/>
                <a:gd name="connsiteY3" fmla="*/ 1253351 h 1255419"/>
                <a:gd name="connsiteX4" fmla="*/ 6200 w 615923"/>
                <a:gd name="connsiteY4" fmla="*/ 302362 h 1255419"/>
                <a:gd name="connsiteX0" fmla="*/ 6200 w 623405"/>
                <a:gd name="connsiteY0" fmla="*/ 302362 h 1255419"/>
                <a:gd name="connsiteX1" fmla="*/ 299498 w 623405"/>
                <a:gd name="connsiteY1" fmla="*/ 6981 h 1255419"/>
                <a:gd name="connsiteX2" fmla="*/ 446146 w 623405"/>
                <a:gd name="connsiteY2" fmla="*/ 535275 h 1255419"/>
                <a:gd name="connsiteX3" fmla="*/ 601423 w 623405"/>
                <a:gd name="connsiteY3" fmla="*/ 1253351 h 1255419"/>
                <a:gd name="connsiteX4" fmla="*/ 6200 w 623405"/>
                <a:gd name="connsiteY4" fmla="*/ 302362 h 1255419"/>
                <a:gd name="connsiteX0" fmla="*/ 18514 w 907136"/>
                <a:gd name="connsiteY0" fmla="*/ 305005 h 1567865"/>
                <a:gd name="connsiteX1" fmla="*/ 311812 w 907136"/>
                <a:gd name="connsiteY1" fmla="*/ 9624 h 1567865"/>
                <a:gd name="connsiteX2" fmla="*/ 458460 w 907136"/>
                <a:gd name="connsiteY2" fmla="*/ 537918 h 1567865"/>
                <a:gd name="connsiteX3" fmla="*/ 898408 w 907136"/>
                <a:gd name="connsiteY3" fmla="*/ 1566545 h 1567865"/>
                <a:gd name="connsiteX4" fmla="*/ 18514 w 907136"/>
                <a:gd name="connsiteY4" fmla="*/ 305005 h 1567865"/>
                <a:gd name="connsiteX0" fmla="*/ 2420 w 882386"/>
                <a:gd name="connsiteY0" fmla="*/ 301056 h 1572307"/>
                <a:gd name="connsiteX1" fmla="*/ 295718 w 882386"/>
                <a:gd name="connsiteY1" fmla="*/ 5675 h 1572307"/>
                <a:gd name="connsiteX2" fmla="*/ 442366 w 882386"/>
                <a:gd name="connsiteY2" fmla="*/ 533969 h 1572307"/>
                <a:gd name="connsiteX3" fmla="*/ 882314 w 882386"/>
                <a:gd name="connsiteY3" fmla="*/ 1562596 h 1572307"/>
                <a:gd name="connsiteX4" fmla="*/ 473047 w 882386"/>
                <a:gd name="connsiteY4" fmla="*/ 1008212 h 1572307"/>
                <a:gd name="connsiteX5" fmla="*/ 2420 w 882386"/>
                <a:gd name="connsiteY5" fmla="*/ 301056 h 1572307"/>
                <a:gd name="connsiteX0" fmla="*/ 4299 w 884258"/>
                <a:gd name="connsiteY0" fmla="*/ 299696 h 1570040"/>
                <a:gd name="connsiteX1" fmla="*/ 297597 w 884258"/>
                <a:gd name="connsiteY1" fmla="*/ 4315 h 1570040"/>
                <a:gd name="connsiteX2" fmla="*/ 444245 w 884258"/>
                <a:gd name="connsiteY2" fmla="*/ 532609 h 1570040"/>
                <a:gd name="connsiteX3" fmla="*/ 884193 w 884258"/>
                <a:gd name="connsiteY3" fmla="*/ 1561236 h 1570040"/>
                <a:gd name="connsiteX4" fmla="*/ 474926 w 884258"/>
                <a:gd name="connsiteY4" fmla="*/ 1006852 h 1570040"/>
                <a:gd name="connsiteX5" fmla="*/ 147122 w 884258"/>
                <a:gd name="connsiteY5" fmla="*/ 610036 h 1570040"/>
                <a:gd name="connsiteX6" fmla="*/ 4299 w 884258"/>
                <a:gd name="connsiteY6" fmla="*/ 299696 h 1570040"/>
                <a:gd name="connsiteX0" fmla="*/ 3995 w 892580"/>
                <a:gd name="connsiteY0" fmla="*/ 211884 h 1577119"/>
                <a:gd name="connsiteX1" fmla="*/ 305919 w 892580"/>
                <a:gd name="connsiteY1" fmla="*/ 11394 h 1577119"/>
                <a:gd name="connsiteX2" fmla="*/ 452567 w 892580"/>
                <a:gd name="connsiteY2" fmla="*/ 539688 h 1577119"/>
                <a:gd name="connsiteX3" fmla="*/ 892515 w 892580"/>
                <a:gd name="connsiteY3" fmla="*/ 1568315 h 1577119"/>
                <a:gd name="connsiteX4" fmla="*/ 483248 w 892580"/>
                <a:gd name="connsiteY4" fmla="*/ 1013931 h 1577119"/>
                <a:gd name="connsiteX5" fmla="*/ 155444 w 892580"/>
                <a:gd name="connsiteY5" fmla="*/ 617115 h 1577119"/>
                <a:gd name="connsiteX6" fmla="*/ 3995 w 892580"/>
                <a:gd name="connsiteY6" fmla="*/ 211884 h 1577119"/>
                <a:gd name="connsiteX0" fmla="*/ 3995 w 892580"/>
                <a:gd name="connsiteY0" fmla="*/ 211884 h 1577119"/>
                <a:gd name="connsiteX1" fmla="*/ 305919 w 892580"/>
                <a:gd name="connsiteY1" fmla="*/ 11394 h 1577119"/>
                <a:gd name="connsiteX2" fmla="*/ 452567 w 892580"/>
                <a:gd name="connsiteY2" fmla="*/ 539688 h 1577119"/>
                <a:gd name="connsiteX3" fmla="*/ 892515 w 892580"/>
                <a:gd name="connsiteY3" fmla="*/ 1568315 h 1577119"/>
                <a:gd name="connsiteX4" fmla="*/ 483248 w 892580"/>
                <a:gd name="connsiteY4" fmla="*/ 1013931 h 1577119"/>
                <a:gd name="connsiteX5" fmla="*/ 155444 w 892580"/>
                <a:gd name="connsiteY5" fmla="*/ 617115 h 1577119"/>
                <a:gd name="connsiteX6" fmla="*/ 3995 w 892580"/>
                <a:gd name="connsiteY6" fmla="*/ 211884 h 1577119"/>
                <a:gd name="connsiteX0" fmla="*/ 1059 w 889644"/>
                <a:gd name="connsiteY0" fmla="*/ 211735 h 1576970"/>
                <a:gd name="connsiteX1" fmla="*/ 302983 w 889644"/>
                <a:gd name="connsiteY1" fmla="*/ 11245 h 1576970"/>
                <a:gd name="connsiteX2" fmla="*/ 449631 w 889644"/>
                <a:gd name="connsiteY2" fmla="*/ 539539 h 1576970"/>
                <a:gd name="connsiteX3" fmla="*/ 889579 w 889644"/>
                <a:gd name="connsiteY3" fmla="*/ 1568166 h 1576970"/>
                <a:gd name="connsiteX4" fmla="*/ 480312 w 889644"/>
                <a:gd name="connsiteY4" fmla="*/ 1013782 h 1576970"/>
                <a:gd name="connsiteX5" fmla="*/ 212893 w 889644"/>
                <a:gd name="connsiteY5" fmla="*/ 599713 h 1576970"/>
                <a:gd name="connsiteX6" fmla="*/ 1059 w 889644"/>
                <a:gd name="connsiteY6" fmla="*/ 211735 h 1576970"/>
                <a:gd name="connsiteX0" fmla="*/ 1059 w 889746"/>
                <a:gd name="connsiteY0" fmla="*/ 211735 h 1574704"/>
                <a:gd name="connsiteX1" fmla="*/ 302983 w 889746"/>
                <a:gd name="connsiteY1" fmla="*/ 11245 h 1574704"/>
                <a:gd name="connsiteX2" fmla="*/ 449631 w 889746"/>
                <a:gd name="connsiteY2" fmla="*/ 539539 h 1574704"/>
                <a:gd name="connsiteX3" fmla="*/ 889579 w 889746"/>
                <a:gd name="connsiteY3" fmla="*/ 1568166 h 1574704"/>
                <a:gd name="connsiteX4" fmla="*/ 497565 w 889746"/>
                <a:gd name="connsiteY4" fmla="*/ 962024 h 1574704"/>
                <a:gd name="connsiteX5" fmla="*/ 212893 w 889746"/>
                <a:gd name="connsiteY5" fmla="*/ 599713 h 1574704"/>
                <a:gd name="connsiteX6" fmla="*/ 1059 w 889746"/>
                <a:gd name="connsiteY6" fmla="*/ 211735 h 1574704"/>
                <a:gd name="connsiteX0" fmla="*/ 1059 w 902000"/>
                <a:gd name="connsiteY0" fmla="*/ 211735 h 1629794"/>
                <a:gd name="connsiteX1" fmla="*/ 302983 w 902000"/>
                <a:gd name="connsiteY1" fmla="*/ 11245 h 1629794"/>
                <a:gd name="connsiteX2" fmla="*/ 449631 w 902000"/>
                <a:gd name="connsiteY2" fmla="*/ 539539 h 1629794"/>
                <a:gd name="connsiteX3" fmla="*/ 889579 w 902000"/>
                <a:gd name="connsiteY3" fmla="*/ 1568166 h 1629794"/>
                <a:gd name="connsiteX4" fmla="*/ 756358 w 902000"/>
                <a:gd name="connsiteY4" fmla="*/ 1453728 h 1629794"/>
                <a:gd name="connsiteX5" fmla="*/ 497565 w 902000"/>
                <a:gd name="connsiteY5" fmla="*/ 962024 h 1629794"/>
                <a:gd name="connsiteX6" fmla="*/ 212893 w 902000"/>
                <a:gd name="connsiteY6" fmla="*/ 599713 h 1629794"/>
                <a:gd name="connsiteX7" fmla="*/ 1059 w 902000"/>
                <a:gd name="connsiteY7" fmla="*/ 211735 h 1629794"/>
                <a:gd name="connsiteX0" fmla="*/ 1059 w 894735"/>
                <a:gd name="connsiteY0" fmla="*/ 211735 h 1570300"/>
                <a:gd name="connsiteX1" fmla="*/ 302983 w 894735"/>
                <a:gd name="connsiteY1" fmla="*/ 11245 h 1570300"/>
                <a:gd name="connsiteX2" fmla="*/ 449631 w 894735"/>
                <a:gd name="connsiteY2" fmla="*/ 539539 h 1570300"/>
                <a:gd name="connsiteX3" fmla="*/ 825369 w 894735"/>
                <a:gd name="connsiteY3" fmla="*/ 1393343 h 1570300"/>
                <a:gd name="connsiteX4" fmla="*/ 889579 w 894735"/>
                <a:gd name="connsiteY4" fmla="*/ 1568166 h 1570300"/>
                <a:gd name="connsiteX5" fmla="*/ 756358 w 894735"/>
                <a:gd name="connsiteY5" fmla="*/ 1453728 h 1570300"/>
                <a:gd name="connsiteX6" fmla="*/ 497565 w 894735"/>
                <a:gd name="connsiteY6" fmla="*/ 962024 h 1570300"/>
                <a:gd name="connsiteX7" fmla="*/ 212893 w 894735"/>
                <a:gd name="connsiteY7" fmla="*/ 599713 h 1570300"/>
                <a:gd name="connsiteX8" fmla="*/ 1059 w 894735"/>
                <a:gd name="connsiteY8" fmla="*/ 211735 h 1570300"/>
                <a:gd name="connsiteX0" fmla="*/ 153 w 893829"/>
                <a:gd name="connsiteY0" fmla="*/ 170994 h 1529559"/>
                <a:gd name="connsiteX1" fmla="*/ 244351 w 893829"/>
                <a:gd name="connsiteY1" fmla="*/ 13644 h 1529559"/>
                <a:gd name="connsiteX2" fmla="*/ 448725 w 893829"/>
                <a:gd name="connsiteY2" fmla="*/ 498798 h 1529559"/>
                <a:gd name="connsiteX3" fmla="*/ 824463 w 893829"/>
                <a:gd name="connsiteY3" fmla="*/ 1352602 h 1529559"/>
                <a:gd name="connsiteX4" fmla="*/ 888673 w 893829"/>
                <a:gd name="connsiteY4" fmla="*/ 1527425 h 1529559"/>
                <a:gd name="connsiteX5" fmla="*/ 755452 w 893829"/>
                <a:gd name="connsiteY5" fmla="*/ 1412987 h 1529559"/>
                <a:gd name="connsiteX6" fmla="*/ 496659 w 893829"/>
                <a:gd name="connsiteY6" fmla="*/ 921283 h 1529559"/>
                <a:gd name="connsiteX7" fmla="*/ 211987 w 893829"/>
                <a:gd name="connsiteY7" fmla="*/ 558972 h 1529559"/>
                <a:gd name="connsiteX8" fmla="*/ 153 w 893829"/>
                <a:gd name="connsiteY8" fmla="*/ 170994 h 1529559"/>
                <a:gd name="connsiteX0" fmla="*/ 114 w 941894"/>
                <a:gd name="connsiteY0" fmla="*/ 178474 h 1528411"/>
                <a:gd name="connsiteX1" fmla="*/ 292416 w 941894"/>
                <a:gd name="connsiteY1" fmla="*/ 12496 h 1528411"/>
                <a:gd name="connsiteX2" fmla="*/ 496790 w 941894"/>
                <a:gd name="connsiteY2" fmla="*/ 497650 h 1528411"/>
                <a:gd name="connsiteX3" fmla="*/ 872528 w 941894"/>
                <a:gd name="connsiteY3" fmla="*/ 1351454 h 1528411"/>
                <a:gd name="connsiteX4" fmla="*/ 936738 w 941894"/>
                <a:gd name="connsiteY4" fmla="*/ 1526277 h 1528411"/>
                <a:gd name="connsiteX5" fmla="*/ 803517 w 941894"/>
                <a:gd name="connsiteY5" fmla="*/ 1411839 h 1528411"/>
                <a:gd name="connsiteX6" fmla="*/ 544724 w 941894"/>
                <a:gd name="connsiteY6" fmla="*/ 920135 h 1528411"/>
                <a:gd name="connsiteX7" fmla="*/ 260052 w 941894"/>
                <a:gd name="connsiteY7" fmla="*/ 557824 h 1528411"/>
                <a:gd name="connsiteX8" fmla="*/ 114 w 941894"/>
                <a:gd name="connsiteY8" fmla="*/ 178474 h 1528411"/>
                <a:gd name="connsiteX0" fmla="*/ 114 w 890999"/>
                <a:gd name="connsiteY0" fmla="*/ 178474 h 1466431"/>
                <a:gd name="connsiteX1" fmla="*/ 292416 w 890999"/>
                <a:gd name="connsiteY1" fmla="*/ 12496 h 1466431"/>
                <a:gd name="connsiteX2" fmla="*/ 496790 w 890999"/>
                <a:gd name="connsiteY2" fmla="*/ 497650 h 1466431"/>
                <a:gd name="connsiteX3" fmla="*/ 872528 w 890999"/>
                <a:gd name="connsiteY3" fmla="*/ 1351454 h 1466431"/>
                <a:gd name="connsiteX4" fmla="*/ 803517 w 890999"/>
                <a:gd name="connsiteY4" fmla="*/ 1411839 h 1466431"/>
                <a:gd name="connsiteX5" fmla="*/ 544724 w 890999"/>
                <a:gd name="connsiteY5" fmla="*/ 920135 h 1466431"/>
                <a:gd name="connsiteX6" fmla="*/ 260052 w 890999"/>
                <a:gd name="connsiteY6" fmla="*/ 557824 h 1466431"/>
                <a:gd name="connsiteX7" fmla="*/ 114 w 890999"/>
                <a:gd name="connsiteY7" fmla="*/ 178474 h 1466431"/>
                <a:gd name="connsiteX0" fmla="*/ 114 w 887225"/>
                <a:gd name="connsiteY0" fmla="*/ 178474 h 1419500"/>
                <a:gd name="connsiteX1" fmla="*/ 292416 w 887225"/>
                <a:gd name="connsiteY1" fmla="*/ 12496 h 1419500"/>
                <a:gd name="connsiteX2" fmla="*/ 496790 w 887225"/>
                <a:gd name="connsiteY2" fmla="*/ 497650 h 1419500"/>
                <a:gd name="connsiteX3" fmla="*/ 872528 w 887225"/>
                <a:gd name="connsiteY3" fmla="*/ 1351454 h 1419500"/>
                <a:gd name="connsiteX4" fmla="*/ 774655 w 887225"/>
                <a:gd name="connsiteY4" fmla="*/ 1290963 h 1419500"/>
                <a:gd name="connsiteX5" fmla="*/ 544724 w 887225"/>
                <a:gd name="connsiteY5" fmla="*/ 920135 h 1419500"/>
                <a:gd name="connsiteX6" fmla="*/ 260052 w 887225"/>
                <a:gd name="connsiteY6" fmla="*/ 557824 h 1419500"/>
                <a:gd name="connsiteX7" fmla="*/ 114 w 887225"/>
                <a:gd name="connsiteY7" fmla="*/ 178474 h 1419500"/>
                <a:gd name="connsiteX0" fmla="*/ 114 w 862137"/>
                <a:gd name="connsiteY0" fmla="*/ 178474 h 1363937"/>
                <a:gd name="connsiteX1" fmla="*/ 292416 w 862137"/>
                <a:gd name="connsiteY1" fmla="*/ 12496 h 1363937"/>
                <a:gd name="connsiteX2" fmla="*/ 496790 w 862137"/>
                <a:gd name="connsiteY2" fmla="*/ 497650 h 1363937"/>
                <a:gd name="connsiteX3" fmla="*/ 843666 w 862137"/>
                <a:gd name="connsiteY3" fmla="*/ 1267771 h 1363937"/>
                <a:gd name="connsiteX4" fmla="*/ 774655 w 862137"/>
                <a:gd name="connsiteY4" fmla="*/ 1290963 h 1363937"/>
                <a:gd name="connsiteX5" fmla="*/ 544724 w 862137"/>
                <a:gd name="connsiteY5" fmla="*/ 920135 h 1363937"/>
                <a:gd name="connsiteX6" fmla="*/ 260052 w 862137"/>
                <a:gd name="connsiteY6" fmla="*/ 557824 h 1363937"/>
                <a:gd name="connsiteX7" fmla="*/ 114 w 862137"/>
                <a:gd name="connsiteY7" fmla="*/ 178474 h 136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2137" h="1363937">
                  <a:moveTo>
                    <a:pt x="114" y="178474"/>
                  </a:moveTo>
                  <a:cubicBezTo>
                    <a:pt x="5508" y="87586"/>
                    <a:pt x="209637" y="-40700"/>
                    <a:pt x="292416" y="12496"/>
                  </a:cubicBezTo>
                  <a:cubicBezTo>
                    <a:pt x="375195" y="65692"/>
                    <a:pt x="412601" y="271613"/>
                    <a:pt x="496790" y="497650"/>
                  </a:cubicBezTo>
                  <a:cubicBezTo>
                    <a:pt x="580979" y="723687"/>
                    <a:pt x="792545" y="1115406"/>
                    <a:pt x="843666" y="1267771"/>
                  </a:cubicBezTo>
                  <a:cubicBezTo>
                    <a:pt x="894787" y="1420136"/>
                    <a:pt x="829289" y="1362850"/>
                    <a:pt x="774655" y="1290963"/>
                  </a:cubicBezTo>
                  <a:cubicBezTo>
                    <a:pt x="709319" y="1189939"/>
                    <a:pt x="638177" y="1055282"/>
                    <a:pt x="544724" y="920135"/>
                  </a:cubicBezTo>
                  <a:cubicBezTo>
                    <a:pt x="451271" y="784988"/>
                    <a:pt x="338490" y="675683"/>
                    <a:pt x="260052" y="557824"/>
                  </a:cubicBezTo>
                  <a:cubicBezTo>
                    <a:pt x="181614" y="439965"/>
                    <a:pt x="-5280" y="269362"/>
                    <a:pt x="114" y="178474"/>
                  </a:cubicBezTo>
                  <a:close/>
                </a:path>
              </a:pathLst>
            </a:custGeom>
            <a:solidFill>
              <a:srgbClr val="FF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PE"/>
            </a:p>
          </p:txBody>
        </p:sp>
        <p:cxnSp>
          <p:nvCxnSpPr>
            <p:cNvPr id="39" name="Straight Arrow Connector 44"/>
            <p:cNvCxnSpPr/>
            <p:nvPr/>
          </p:nvCxnSpPr>
          <p:spPr>
            <a:xfrm flipH="1">
              <a:off x="3626991" y="4748122"/>
              <a:ext cx="933367" cy="494251"/>
            </a:xfrm>
            <a:prstGeom prst="straightConnector1">
              <a:avLst/>
            </a:prstGeom>
            <a:ln w="317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0" name="Oval 40"/>
            <p:cNvSpPr/>
            <p:nvPr/>
          </p:nvSpPr>
          <p:spPr>
            <a:xfrm rot="3306293">
              <a:off x="1638395" y="4441337"/>
              <a:ext cx="2953036" cy="426731"/>
            </a:xfrm>
            <a:custGeom>
              <a:avLst/>
              <a:gdLst>
                <a:gd name="connsiteX0" fmla="*/ 0 w 586597"/>
                <a:gd name="connsiteY0" fmla="*/ 179385 h 358770"/>
                <a:gd name="connsiteX1" fmla="*/ 293299 w 586597"/>
                <a:gd name="connsiteY1" fmla="*/ 0 h 358770"/>
                <a:gd name="connsiteX2" fmla="*/ 586598 w 586597"/>
                <a:gd name="connsiteY2" fmla="*/ 179385 h 358770"/>
                <a:gd name="connsiteX3" fmla="*/ 293299 w 586597"/>
                <a:gd name="connsiteY3" fmla="*/ 358770 h 358770"/>
                <a:gd name="connsiteX4" fmla="*/ 0 w 586597"/>
                <a:gd name="connsiteY4" fmla="*/ 179385 h 358770"/>
                <a:gd name="connsiteX0" fmla="*/ 112 w 586710"/>
                <a:gd name="connsiteY0" fmla="*/ 179385 h 304308"/>
                <a:gd name="connsiteX1" fmla="*/ 293411 w 586710"/>
                <a:gd name="connsiteY1" fmla="*/ 0 h 304308"/>
                <a:gd name="connsiteX2" fmla="*/ 586710 w 586710"/>
                <a:gd name="connsiteY2" fmla="*/ 179385 h 304308"/>
                <a:gd name="connsiteX3" fmla="*/ 320881 w 586710"/>
                <a:gd name="connsiteY3" fmla="*/ 304308 h 304308"/>
                <a:gd name="connsiteX4" fmla="*/ 112 w 586710"/>
                <a:gd name="connsiteY4" fmla="*/ 179385 h 304308"/>
                <a:gd name="connsiteX0" fmla="*/ 13 w 1736976"/>
                <a:gd name="connsiteY0" fmla="*/ 124797 h 306435"/>
                <a:gd name="connsiteX1" fmla="*/ 1443214 w 1736976"/>
                <a:gd name="connsiteY1" fmla="*/ 710 h 306435"/>
                <a:gd name="connsiteX2" fmla="*/ 1736513 w 1736976"/>
                <a:gd name="connsiteY2" fmla="*/ 180095 h 306435"/>
                <a:gd name="connsiteX3" fmla="*/ 1470684 w 1736976"/>
                <a:gd name="connsiteY3" fmla="*/ 305018 h 306435"/>
                <a:gd name="connsiteX4" fmla="*/ 13 w 1736976"/>
                <a:gd name="connsiteY4" fmla="*/ 124797 h 306435"/>
                <a:gd name="connsiteX0" fmla="*/ 114902 w 1851865"/>
                <a:gd name="connsiteY0" fmla="*/ 149169 h 330807"/>
                <a:gd name="connsiteX1" fmla="*/ 259502 w 1851865"/>
                <a:gd name="connsiteY1" fmla="*/ 14538 h 330807"/>
                <a:gd name="connsiteX2" fmla="*/ 1558103 w 1851865"/>
                <a:gd name="connsiteY2" fmla="*/ 25082 h 330807"/>
                <a:gd name="connsiteX3" fmla="*/ 1851402 w 1851865"/>
                <a:gd name="connsiteY3" fmla="*/ 204467 h 330807"/>
                <a:gd name="connsiteX4" fmla="*/ 1585573 w 1851865"/>
                <a:gd name="connsiteY4" fmla="*/ 329390 h 330807"/>
                <a:gd name="connsiteX5" fmla="*/ 114902 w 1851865"/>
                <a:gd name="connsiteY5" fmla="*/ 149169 h 330807"/>
                <a:gd name="connsiteX0" fmla="*/ 114902 w 1851865"/>
                <a:gd name="connsiteY0" fmla="*/ 140412 h 322050"/>
                <a:gd name="connsiteX1" fmla="*/ 259502 w 1851865"/>
                <a:gd name="connsiteY1" fmla="*/ 5781 h 322050"/>
                <a:gd name="connsiteX2" fmla="*/ 703409 w 1851865"/>
                <a:gd name="connsiteY2" fmla="*/ 62979 h 322050"/>
                <a:gd name="connsiteX3" fmla="*/ 1558103 w 1851865"/>
                <a:gd name="connsiteY3" fmla="*/ 16325 h 322050"/>
                <a:gd name="connsiteX4" fmla="*/ 1851402 w 1851865"/>
                <a:gd name="connsiteY4" fmla="*/ 195710 h 322050"/>
                <a:gd name="connsiteX5" fmla="*/ 1585573 w 1851865"/>
                <a:gd name="connsiteY5" fmla="*/ 320633 h 322050"/>
                <a:gd name="connsiteX6" fmla="*/ 114902 w 1851865"/>
                <a:gd name="connsiteY6" fmla="*/ 140412 h 322050"/>
                <a:gd name="connsiteX0" fmla="*/ 114902 w 1851865"/>
                <a:gd name="connsiteY0" fmla="*/ 140412 h 322050"/>
                <a:gd name="connsiteX1" fmla="*/ 259502 w 1851865"/>
                <a:gd name="connsiteY1" fmla="*/ 5781 h 322050"/>
                <a:gd name="connsiteX2" fmla="*/ 703409 w 1851865"/>
                <a:gd name="connsiteY2" fmla="*/ 62979 h 322050"/>
                <a:gd name="connsiteX3" fmla="*/ 1041839 w 1851865"/>
                <a:gd name="connsiteY3" fmla="*/ 15058 h 322050"/>
                <a:gd name="connsiteX4" fmla="*/ 1558103 w 1851865"/>
                <a:gd name="connsiteY4" fmla="*/ 16325 h 322050"/>
                <a:gd name="connsiteX5" fmla="*/ 1851402 w 1851865"/>
                <a:gd name="connsiteY5" fmla="*/ 195710 h 322050"/>
                <a:gd name="connsiteX6" fmla="*/ 1585573 w 1851865"/>
                <a:gd name="connsiteY6" fmla="*/ 320633 h 322050"/>
                <a:gd name="connsiteX7" fmla="*/ 114902 w 1851865"/>
                <a:gd name="connsiteY7" fmla="*/ 140412 h 322050"/>
                <a:gd name="connsiteX0" fmla="*/ 114902 w 1851865"/>
                <a:gd name="connsiteY0" fmla="*/ 140412 h 322050"/>
                <a:gd name="connsiteX1" fmla="*/ 259502 w 1851865"/>
                <a:gd name="connsiteY1" fmla="*/ 5781 h 322050"/>
                <a:gd name="connsiteX2" fmla="*/ 703409 w 1851865"/>
                <a:gd name="connsiteY2" fmla="*/ 62979 h 322050"/>
                <a:gd name="connsiteX3" fmla="*/ 1041839 w 1851865"/>
                <a:gd name="connsiteY3" fmla="*/ 15058 h 322050"/>
                <a:gd name="connsiteX4" fmla="*/ 1384073 w 1851865"/>
                <a:gd name="connsiteY4" fmla="*/ 127551 h 322050"/>
                <a:gd name="connsiteX5" fmla="*/ 1558103 w 1851865"/>
                <a:gd name="connsiteY5" fmla="*/ 16325 h 322050"/>
                <a:gd name="connsiteX6" fmla="*/ 1851402 w 1851865"/>
                <a:gd name="connsiteY6" fmla="*/ 195710 h 322050"/>
                <a:gd name="connsiteX7" fmla="*/ 1585573 w 1851865"/>
                <a:gd name="connsiteY7" fmla="*/ 320633 h 322050"/>
                <a:gd name="connsiteX8" fmla="*/ 114902 w 1851865"/>
                <a:gd name="connsiteY8" fmla="*/ 140412 h 322050"/>
                <a:gd name="connsiteX0" fmla="*/ 114902 w 1851865"/>
                <a:gd name="connsiteY0" fmla="*/ 140412 h 322050"/>
                <a:gd name="connsiteX1" fmla="*/ 259502 w 1851865"/>
                <a:gd name="connsiteY1" fmla="*/ 5781 h 322050"/>
                <a:gd name="connsiteX2" fmla="*/ 703409 w 1851865"/>
                <a:gd name="connsiteY2" fmla="*/ 62979 h 322050"/>
                <a:gd name="connsiteX3" fmla="*/ 1041839 w 1851865"/>
                <a:gd name="connsiteY3" fmla="*/ 15058 h 322050"/>
                <a:gd name="connsiteX4" fmla="*/ 1384073 w 1851865"/>
                <a:gd name="connsiteY4" fmla="*/ 127551 h 322050"/>
                <a:gd name="connsiteX5" fmla="*/ 1640212 w 1851865"/>
                <a:gd name="connsiteY5" fmla="*/ 94630 h 322050"/>
                <a:gd name="connsiteX6" fmla="*/ 1851402 w 1851865"/>
                <a:gd name="connsiteY6" fmla="*/ 195710 h 322050"/>
                <a:gd name="connsiteX7" fmla="*/ 1585573 w 1851865"/>
                <a:gd name="connsiteY7" fmla="*/ 320633 h 322050"/>
                <a:gd name="connsiteX8" fmla="*/ 114902 w 1851865"/>
                <a:gd name="connsiteY8" fmla="*/ 140412 h 322050"/>
                <a:gd name="connsiteX0" fmla="*/ 114902 w 3401926"/>
                <a:gd name="connsiteY0" fmla="*/ 140412 h 322768"/>
                <a:gd name="connsiteX1" fmla="*/ 259502 w 3401926"/>
                <a:gd name="connsiteY1" fmla="*/ 5781 h 322768"/>
                <a:gd name="connsiteX2" fmla="*/ 703409 w 3401926"/>
                <a:gd name="connsiteY2" fmla="*/ 62979 h 322768"/>
                <a:gd name="connsiteX3" fmla="*/ 1041839 w 3401926"/>
                <a:gd name="connsiteY3" fmla="*/ 15058 h 322768"/>
                <a:gd name="connsiteX4" fmla="*/ 1384073 w 3401926"/>
                <a:gd name="connsiteY4" fmla="*/ 127551 h 322768"/>
                <a:gd name="connsiteX5" fmla="*/ 1640212 w 3401926"/>
                <a:gd name="connsiteY5" fmla="*/ 94630 h 322768"/>
                <a:gd name="connsiteX6" fmla="*/ 3401926 w 3401926"/>
                <a:gd name="connsiteY6" fmla="*/ 204396 h 322768"/>
                <a:gd name="connsiteX7" fmla="*/ 1585573 w 3401926"/>
                <a:gd name="connsiteY7" fmla="*/ 320633 h 322768"/>
                <a:gd name="connsiteX8" fmla="*/ 114902 w 3401926"/>
                <a:gd name="connsiteY8" fmla="*/ 140412 h 322768"/>
                <a:gd name="connsiteX0" fmla="*/ 114902 w 3494993"/>
                <a:gd name="connsiteY0" fmla="*/ 140412 h 443944"/>
                <a:gd name="connsiteX1" fmla="*/ 259502 w 3494993"/>
                <a:gd name="connsiteY1" fmla="*/ 5781 h 443944"/>
                <a:gd name="connsiteX2" fmla="*/ 703409 w 3494993"/>
                <a:gd name="connsiteY2" fmla="*/ 62979 h 443944"/>
                <a:gd name="connsiteX3" fmla="*/ 1041839 w 3494993"/>
                <a:gd name="connsiteY3" fmla="*/ 15058 h 443944"/>
                <a:gd name="connsiteX4" fmla="*/ 1384073 w 3494993"/>
                <a:gd name="connsiteY4" fmla="*/ 127551 h 443944"/>
                <a:gd name="connsiteX5" fmla="*/ 1640212 w 3494993"/>
                <a:gd name="connsiteY5" fmla="*/ 94630 h 443944"/>
                <a:gd name="connsiteX6" fmla="*/ 3401926 w 3494993"/>
                <a:gd name="connsiteY6" fmla="*/ 204396 h 443944"/>
                <a:gd name="connsiteX7" fmla="*/ 3100483 w 3494993"/>
                <a:gd name="connsiteY7" fmla="*/ 441253 h 443944"/>
                <a:gd name="connsiteX8" fmla="*/ 1585573 w 3494993"/>
                <a:gd name="connsiteY8" fmla="*/ 320633 h 443944"/>
                <a:gd name="connsiteX9" fmla="*/ 114902 w 3494993"/>
                <a:gd name="connsiteY9" fmla="*/ 140412 h 443944"/>
                <a:gd name="connsiteX0" fmla="*/ 114902 w 3504933"/>
                <a:gd name="connsiteY0" fmla="*/ 140412 h 441325"/>
                <a:gd name="connsiteX1" fmla="*/ 259502 w 3504933"/>
                <a:gd name="connsiteY1" fmla="*/ 5781 h 441325"/>
                <a:gd name="connsiteX2" fmla="*/ 703409 w 3504933"/>
                <a:gd name="connsiteY2" fmla="*/ 62979 h 441325"/>
                <a:gd name="connsiteX3" fmla="*/ 1041839 w 3504933"/>
                <a:gd name="connsiteY3" fmla="*/ 15058 h 441325"/>
                <a:gd name="connsiteX4" fmla="*/ 1384073 w 3504933"/>
                <a:gd name="connsiteY4" fmla="*/ 127551 h 441325"/>
                <a:gd name="connsiteX5" fmla="*/ 1640212 w 3504933"/>
                <a:gd name="connsiteY5" fmla="*/ 94630 h 441325"/>
                <a:gd name="connsiteX6" fmla="*/ 3401926 w 3504933"/>
                <a:gd name="connsiteY6" fmla="*/ 204396 h 441325"/>
                <a:gd name="connsiteX7" fmla="*/ 3218922 w 3504933"/>
                <a:gd name="connsiteY7" fmla="*/ 271442 h 441325"/>
                <a:gd name="connsiteX8" fmla="*/ 3100483 w 3504933"/>
                <a:gd name="connsiteY8" fmla="*/ 441253 h 441325"/>
                <a:gd name="connsiteX9" fmla="*/ 1585573 w 3504933"/>
                <a:gd name="connsiteY9" fmla="*/ 320633 h 441325"/>
                <a:gd name="connsiteX10" fmla="*/ 114902 w 3504933"/>
                <a:gd name="connsiteY10" fmla="*/ 140412 h 441325"/>
                <a:gd name="connsiteX0" fmla="*/ 114902 w 3259220"/>
                <a:gd name="connsiteY0" fmla="*/ 140412 h 441325"/>
                <a:gd name="connsiteX1" fmla="*/ 259502 w 3259220"/>
                <a:gd name="connsiteY1" fmla="*/ 5781 h 441325"/>
                <a:gd name="connsiteX2" fmla="*/ 703409 w 3259220"/>
                <a:gd name="connsiteY2" fmla="*/ 62979 h 441325"/>
                <a:gd name="connsiteX3" fmla="*/ 1041839 w 3259220"/>
                <a:gd name="connsiteY3" fmla="*/ 15058 h 441325"/>
                <a:gd name="connsiteX4" fmla="*/ 1384073 w 3259220"/>
                <a:gd name="connsiteY4" fmla="*/ 127551 h 441325"/>
                <a:gd name="connsiteX5" fmla="*/ 1640212 w 3259220"/>
                <a:gd name="connsiteY5" fmla="*/ 94630 h 441325"/>
                <a:gd name="connsiteX6" fmla="*/ 2740347 w 3259220"/>
                <a:gd name="connsiteY6" fmla="*/ 142618 h 441325"/>
                <a:gd name="connsiteX7" fmla="*/ 3218922 w 3259220"/>
                <a:gd name="connsiteY7" fmla="*/ 271442 h 441325"/>
                <a:gd name="connsiteX8" fmla="*/ 3100483 w 3259220"/>
                <a:gd name="connsiteY8" fmla="*/ 441253 h 441325"/>
                <a:gd name="connsiteX9" fmla="*/ 1585573 w 3259220"/>
                <a:gd name="connsiteY9" fmla="*/ 320633 h 441325"/>
                <a:gd name="connsiteX10" fmla="*/ 114902 w 3259220"/>
                <a:gd name="connsiteY10" fmla="*/ 140412 h 441325"/>
                <a:gd name="connsiteX0" fmla="*/ 114902 w 3273524"/>
                <a:gd name="connsiteY0" fmla="*/ 140412 h 441324"/>
                <a:gd name="connsiteX1" fmla="*/ 259502 w 3273524"/>
                <a:gd name="connsiteY1" fmla="*/ 5781 h 441324"/>
                <a:gd name="connsiteX2" fmla="*/ 703409 w 3273524"/>
                <a:gd name="connsiteY2" fmla="*/ 62979 h 441324"/>
                <a:gd name="connsiteX3" fmla="*/ 1041839 w 3273524"/>
                <a:gd name="connsiteY3" fmla="*/ 15058 h 441324"/>
                <a:gd name="connsiteX4" fmla="*/ 1384073 w 3273524"/>
                <a:gd name="connsiteY4" fmla="*/ 127551 h 441324"/>
                <a:gd name="connsiteX5" fmla="*/ 1640212 w 3273524"/>
                <a:gd name="connsiteY5" fmla="*/ 94630 h 441324"/>
                <a:gd name="connsiteX6" fmla="*/ 2740347 w 3273524"/>
                <a:gd name="connsiteY6" fmla="*/ 142618 h 441324"/>
                <a:gd name="connsiteX7" fmla="*/ 3092219 w 3273524"/>
                <a:gd name="connsiteY7" fmla="*/ 151518 h 441324"/>
                <a:gd name="connsiteX8" fmla="*/ 3218922 w 3273524"/>
                <a:gd name="connsiteY8" fmla="*/ 271442 h 441324"/>
                <a:gd name="connsiteX9" fmla="*/ 3100483 w 3273524"/>
                <a:gd name="connsiteY9" fmla="*/ 441253 h 441324"/>
                <a:gd name="connsiteX10" fmla="*/ 1585573 w 3273524"/>
                <a:gd name="connsiteY10" fmla="*/ 320633 h 441324"/>
                <a:gd name="connsiteX11" fmla="*/ 114902 w 3273524"/>
                <a:gd name="connsiteY11" fmla="*/ 140412 h 441324"/>
                <a:gd name="connsiteX0" fmla="*/ 114902 w 3276262"/>
                <a:gd name="connsiteY0" fmla="*/ 140412 h 441349"/>
                <a:gd name="connsiteX1" fmla="*/ 259502 w 3276262"/>
                <a:gd name="connsiteY1" fmla="*/ 5781 h 441349"/>
                <a:gd name="connsiteX2" fmla="*/ 703409 w 3276262"/>
                <a:gd name="connsiteY2" fmla="*/ 62979 h 441349"/>
                <a:gd name="connsiteX3" fmla="*/ 1041839 w 3276262"/>
                <a:gd name="connsiteY3" fmla="*/ 15058 h 441349"/>
                <a:gd name="connsiteX4" fmla="*/ 1384073 w 3276262"/>
                <a:gd name="connsiteY4" fmla="*/ 127551 h 441349"/>
                <a:gd name="connsiteX5" fmla="*/ 1640212 w 3276262"/>
                <a:gd name="connsiteY5" fmla="*/ 94630 h 441349"/>
                <a:gd name="connsiteX6" fmla="*/ 2740347 w 3276262"/>
                <a:gd name="connsiteY6" fmla="*/ 142618 h 441349"/>
                <a:gd name="connsiteX7" fmla="*/ 3092219 w 3276262"/>
                <a:gd name="connsiteY7" fmla="*/ 151518 h 441349"/>
                <a:gd name="connsiteX8" fmla="*/ 3225344 w 3276262"/>
                <a:gd name="connsiteY8" fmla="*/ 307473 h 441349"/>
                <a:gd name="connsiteX9" fmla="*/ 3100483 w 3276262"/>
                <a:gd name="connsiteY9" fmla="*/ 441253 h 441349"/>
                <a:gd name="connsiteX10" fmla="*/ 1585573 w 3276262"/>
                <a:gd name="connsiteY10" fmla="*/ 320633 h 441349"/>
                <a:gd name="connsiteX11" fmla="*/ 114902 w 3276262"/>
                <a:gd name="connsiteY11" fmla="*/ 140412 h 441349"/>
                <a:gd name="connsiteX0" fmla="*/ 114902 w 3225617"/>
                <a:gd name="connsiteY0" fmla="*/ 140412 h 447942"/>
                <a:gd name="connsiteX1" fmla="*/ 259502 w 3225617"/>
                <a:gd name="connsiteY1" fmla="*/ 5781 h 447942"/>
                <a:gd name="connsiteX2" fmla="*/ 703409 w 3225617"/>
                <a:gd name="connsiteY2" fmla="*/ 62979 h 447942"/>
                <a:gd name="connsiteX3" fmla="*/ 1041839 w 3225617"/>
                <a:gd name="connsiteY3" fmla="*/ 15058 h 447942"/>
                <a:gd name="connsiteX4" fmla="*/ 1384073 w 3225617"/>
                <a:gd name="connsiteY4" fmla="*/ 127551 h 447942"/>
                <a:gd name="connsiteX5" fmla="*/ 1640212 w 3225617"/>
                <a:gd name="connsiteY5" fmla="*/ 94630 h 447942"/>
                <a:gd name="connsiteX6" fmla="*/ 2740347 w 3225617"/>
                <a:gd name="connsiteY6" fmla="*/ 142618 h 447942"/>
                <a:gd name="connsiteX7" fmla="*/ 3092219 w 3225617"/>
                <a:gd name="connsiteY7" fmla="*/ 151518 h 447942"/>
                <a:gd name="connsiteX8" fmla="*/ 3225344 w 3225617"/>
                <a:gd name="connsiteY8" fmla="*/ 307473 h 447942"/>
                <a:gd name="connsiteX9" fmla="*/ 2959154 w 3225617"/>
                <a:gd name="connsiteY9" fmla="*/ 447852 h 447942"/>
                <a:gd name="connsiteX10" fmla="*/ 1585573 w 3225617"/>
                <a:gd name="connsiteY10" fmla="*/ 320633 h 447942"/>
                <a:gd name="connsiteX11" fmla="*/ 114902 w 3225617"/>
                <a:gd name="connsiteY11" fmla="*/ 140412 h 447942"/>
                <a:gd name="connsiteX0" fmla="*/ 124757 w 3235472"/>
                <a:gd name="connsiteY0" fmla="*/ 140412 h 468069"/>
                <a:gd name="connsiteX1" fmla="*/ 269357 w 3235472"/>
                <a:gd name="connsiteY1" fmla="*/ 5781 h 468069"/>
                <a:gd name="connsiteX2" fmla="*/ 713264 w 3235472"/>
                <a:gd name="connsiteY2" fmla="*/ 62979 h 468069"/>
                <a:gd name="connsiteX3" fmla="*/ 1051694 w 3235472"/>
                <a:gd name="connsiteY3" fmla="*/ 15058 h 468069"/>
                <a:gd name="connsiteX4" fmla="*/ 1393928 w 3235472"/>
                <a:gd name="connsiteY4" fmla="*/ 127551 h 468069"/>
                <a:gd name="connsiteX5" fmla="*/ 1650067 w 3235472"/>
                <a:gd name="connsiteY5" fmla="*/ 94630 h 468069"/>
                <a:gd name="connsiteX6" fmla="*/ 2750202 w 3235472"/>
                <a:gd name="connsiteY6" fmla="*/ 142618 h 468069"/>
                <a:gd name="connsiteX7" fmla="*/ 3102074 w 3235472"/>
                <a:gd name="connsiteY7" fmla="*/ 151518 h 468069"/>
                <a:gd name="connsiteX8" fmla="*/ 3235199 w 3235472"/>
                <a:gd name="connsiteY8" fmla="*/ 307473 h 468069"/>
                <a:gd name="connsiteX9" fmla="*/ 2969009 w 3235472"/>
                <a:gd name="connsiteY9" fmla="*/ 447852 h 468069"/>
                <a:gd name="connsiteX10" fmla="*/ 1729207 w 3235472"/>
                <a:gd name="connsiteY10" fmla="*/ 445494 h 468069"/>
                <a:gd name="connsiteX11" fmla="*/ 124757 w 3235472"/>
                <a:gd name="connsiteY11" fmla="*/ 140412 h 468069"/>
                <a:gd name="connsiteX0" fmla="*/ 124757 w 3235472"/>
                <a:gd name="connsiteY0" fmla="*/ 140412 h 458216"/>
                <a:gd name="connsiteX1" fmla="*/ 269357 w 3235472"/>
                <a:gd name="connsiteY1" fmla="*/ 5781 h 458216"/>
                <a:gd name="connsiteX2" fmla="*/ 713264 w 3235472"/>
                <a:gd name="connsiteY2" fmla="*/ 62979 h 458216"/>
                <a:gd name="connsiteX3" fmla="*/ 1051694 w 3235472"/>
                <a:gd name="connsiteY3" fmla="*/ 15058 h 458216"/>
                <a:gd name="connsiteX4" fmla="*/ 1393928 w 3235472"/>
                <a:gd name="connsiteY4" fmla="*/ 127551 h 458216"/>
                <a:gd name="connsiteX5" fmla="*/ 1650067 w 3235472"/>
                <a:gd name="connsiteY5" fmla="*/ 94630 h 458216"/>
                <a:gd name="connsiteX6" fmla="*/ 2750202 w 3235472"/>
                <a:gd name="connsiteY6" fmla="*/ 142618 h 458216"/>
                <a:gd name="connsiteX7" fmla="*/ 3102074 w 3235472"/>
                <a:gd name="connsiteY7" fmla="*/ 151518 h 458216"/>
                <a:gd name="connsiteX8" fmla="*/ 3235199 w 3235472"/>
                <a:gd name="connsiteY8" fmla="*/ 307473 h 458216"/>
                <a:gd name="connsiteX9" fmla="*/ 2969009 w 3235472"/>
                <a:gd name="connsiteY9" fmla="*/ 447852 h 458216"/>
                <a:gd name="connsiteX10" fmla="*/ 2304635 w 3235472"/>
                <a:gd name="connsiteY10" fmla="*/ 405160 h 458216"/>
                <a:gd name="connsiteX11" fmla="*/ 1729207 w 3235472"/>
                <a:gd name="connsiteY11" fmla="*/ 445494 h 458216"/>
                <a:gd name="connsiteX12" fmla="*/ 124757 w 3235472"/>
                <a:gd name="connsiteY12" fmla="*/ 140412 h 458216"/>
                <a:gd name="connsiteX0" fmla="*/ 124757 w 3235472"/>
                <a:gd name="connsiteY0" fmla="*/ 140412 h 455610"/>
                <a:gd name="connsiteX1" fmla="*/ 269357 w 3235472"/>
                <a:gd name="connsiteY1" fmla="*/ 5781 h 455610"/>
                <a:gd name="connsiteX2" fmla="*/ 713264 w 3235472"/>
                <a:gd name="connsiteY2" fmla="*/ 62979 h 455610"/>
                <a:gd name="connsiteX3" fmla="*/ 1051694 w 3235472"/>
                <a:gd name="connsiteY3" fmla="*/ 15058 h 455610"/>
                <a:gd name="connsiteX4" fmla="*/ 1393928 w 3235472"/>
                <a:gd name="connsiteY4" fmla="*/ 127551 h 455610"/>
                <a:gd name="connsiteX5" fmla="*/ 1650067 w 3235472"/>
                <a:gd name="connsiteY5" fmla="*/ 94630 h 455610"/>
                <a:gd name="connsiteX6" fmla="*/ 2750202 w 3235472"/>
                <a:gd name="connsiteY6" fmla="*/ 142618 h 455610"/>
                <a:gd name="connsiteX7" fmla="*/ 3102074 w 3235472"/>
                <a:gd name="connsiteY7" fmla="*/ 151518 h 455610"/>
                <a:gd name="connsiteX8" fmla="*/ 3235199 w 3235472"/>
                <a:gd name="connsiteY8" fmla="*/ 307473 h 455610"/>
                <a:gd name="connsiteX9" fmla="*/ 2969009 w 3235472"/>
                <a:gd name="connsiteY9" fmla="*/ 447852 h 455610"/>
                <a:gd name="connsiteX10" fmla="*/ 2304635 w 3235472"/>
                <a:gd name="connsiteY10" fmla="*/ 405160 h 455610"/>
                <a:gd name="connsiteX11" fmla="*/ 1898243 w 3235472"/>
                <a:gd name="connsiteY11" fmla="*/ 384646 h 455610"/>
                <a:gd name="connsiteX12" fmla="*/ 1729207 w 3235472"/>
                <a:gd name="connsiteY12" fmla="*/ 445494 h 455610"/>
                <a:gd name="connsiteX13" fmla="*/ 124757 w 3235472"/>
                <a:gd name="connsiteY13" fmla="*/ 140412 h 455610"/>
                <a:gd name="connsiteX0" fmla="*/ 124757 w 3235472"/>
                <a:gd name="connsiteY0" fmla="*/ 140412 h 455854"/>
                <a:gd name="connsiteX1" fmla="*/ 269357 w 3235472"/>
                <a:gd name="connsiteY1" fmla="*/ 5781 h 455854"/>
                <a:gd name="connsiteX2" fmla="*/ 713264 w 3235472"/>
                <a:gd name="connsiteY2" fmla="*/ 62979 h 455854"/>
                <a:gd name="connsiteX3" fmla="*/ 1051694 w 3235472"/>
                <a:gd name="connsiteY3" fmla="*/ 15058 h 455854"/>
                <a:gd name="connsiteX4" fmla="*/ 1393928 w 3235472"/>
                <a:gd name="connsiteY4" fmla="*/ 127551 h 455854"/>
                <a:gd name="connsiteX5" fmla="*/ 1650067 w 3235472"/>
                <a:gd name="connsiteY5" fmla="*/ 94630 h 455854"/>
                <a:gd name="connsiteX6" fmla="*/ 2750202 w 3235472"/>
                <a:gd name="connsiteY6" fmla="*/ 142618 h 455854"/>
                <a:gd name="connsiteX7" fmla="*/ 3102074 w 3235472"/>
                <a:gd name="connsiteY7" fmla="*/ 151518 h 455854"/>
                <a:gd name="connsiteX8" fmla="*/ 3235199 w 3235472"/>
                <a:gd name="connsiteY8" fmla="*/ 307473 h 455854"/>
                <a:gd name="connsiteX9" fmla="*/ 2969009 w 3235472"/>
                <a:gd name="connsiteY9" fmla="*/ 447852 h 455854"/>
                <a:gd name="connsiteX10" fmla="*/ 2304635 w 3235472"/>
                <a:gd name="connsiteY10" fmla="*/ 405160 h 455854"/>
                <a:gd name="connsiteX11" fmla="*/ 2093382 w 3235472"/>
                <a:gd name="connsiteY11" fmla="*/ 436613 h 455854"/>
                <a:gd name="connsiteX12" fmla="*/ 1898243 w 3235472"/>
                <a:gd name="connsiteY12" fmla="*/ 384646 h 455854"/>
                <a:gd name="connsiteX13" fmla="*/ 1729207 w 3235472"/>
                <a:gd name="connsiteY13" fmla="*/ 445494 h 455854"/>
                <a:gd name="connsiteX14" fmla="*/ 124757 w 3235472"/>
                <a:gd name="connsiteY14" fmla="*/ 140412 h 455854"/>
                <a:gd name="connsiteX0" fmla="*/ 124757 w 3235472"/>
                <a:gd name="connsiteY0" fmla="*/ 140412 h 455854"/>
                <a:gd name="connsiteX1" fmla="*/ 269357 w 3235472"/>
                <a:gd name="connsiteY1" fmla="*/ 5781 h 455854"/>
                <a:gd name="connsiteX2" fmla="*/ 713264 w 3235472"/>
                <a:gd name="connsiteY2" fmla="*/ 62979 h 455854"/>
                <a:gd name="connsiteX3" fmla="*/ 1051694 w 3235472"/>
                <a:gd name="connsiteY3" fmla="*/ 15058 h 455854"/>
                <a:gd name="connsiteX4" fmla="*/ 1393928 w 3235472"/>
                <a:gd name="connsiteY4" fmla="*/ 127551 h 455854"/>
                <a:gd name="connsiteX5" fmla="*/ 1650067 w 3235472"/>
                <a:gd name="connsiteY5" fmla="*/ 94630 h 455854"/>
                <a:gd name="connsiteX6" fmla="*/ 2750202 w 3235472"/>
                <a:gd name="connsiteY6" fmla="*/ 142618 h 455854"/>
                <a:gd name="connsiteX7" fmla="*/ 3102074 w 3235472"/>
                <a:gd name="connsiteY7" fmla="*/ 151518 h 455854"/>
                <a:gd name="connsiteX8" fmla="*/ 3235199 w 3235472"/>
                <a:gd name="connsiteY8" fmla="*/ 307473 h 455854"/>
                <a:gd name="connsiteX9" fmla="*/ 2969009 w 3235472"/>
                <a:gd name="connsiteY9" fmla="*/ 447852 h 455854"/>
                <a:gd name="connsiteX10" fmla="*/ 2727968 w 3235472"/>
                <a:gd name="connsiteY10" fmla="*/ 416458 h 455854"/>
                <a:gd name="connsiteX11" fmla="*/ 2304635 w 3235472"/>
                <a:gd name="connsiteY11" fmla="*/ 405160 h 455854"/>
                <a:gd name="connsiteX12" fmla="*/ 2093382 w 3235472"/>
                <a:gd name="connsiteY12" fmla="*/ 436613 h 455854"/>
                <a:gd name="connsiteX13" fmla="*/ 1898243 w 3235472"/>
                <a:gd name="connsiteY13" fmla="*/ 384646 h 455854"/>
                <a:gd name="connsiteX14" fmla="*/ 1729207 w 3235472"/>
                <a:gd name="connsiteY14" fmla="*/ 445494 h 455854"/>
                <a:gd name="connsiteX15" fmla="*/ 124757 w 3235472"/>
                <a:gd name="connsiteY15" fmla="*/ 140412 h 455854"/>
                <a:gd name="connsiteX0" fmla="*/ 124757 w 3235472"/>
                <a:gd name="connsiteY0" fmla="*/ 140412 h 455854"/>
                <a:gd name="connsiteX1" fmla="*/ 269357 w 3235472"/>
                <a:gd name="connsiteY1" fmla="*/ 5781 h 455854"/>
                <a:gd name="connsiteX2" fmla="*/ 713264 w 3235472"/>
                <a:gd name="connsiteY2" fmla="*/ 62979 h 455854"/>
                <a:gd name="connsiteX3" fmla="*/ 1051694 w 3235472"/>
                <a:gd name="connsiteY3" fmla="*/ 15058 h 455854"/>
                <a:gd name="connsiteX4" fmla="*/ 1393928 w 3235472"/>
                <a:gd name="connsiteY4" fmla="*/ 127551 h 455854"/>
                <a:gd name="connsiteX5" fmla="*/ 1650067 w 3235472"/>
                <a:gd name="connsiteY5" fmla="*/ 94630 h 455854"/>
                <a:gd name="connsiteX6" fmla="*/ 2750202 w 3235472"/>
                <a:gd name="connsiteY6" fmla="*/ 142618 h 455854"/>
                <a:gd name="connsiteX7" fmla="*/ 3102074 w 3235472"/>
                <a:gd name="connsiteY7" fmla="*/ 151518 h 455854"/>
                <a:gd name="connsiteX8" fmla="*/ 3235199 w 3235472"/>
                <a:gd name="connsiteY8" fmla="*/ 307473 h 455854"/>
                <a:gd name="connsiteX9" fmla="*/ 2969009 w 3235472"/>
                <a:gd name="connsiteY9" fmla="*/ 447852 h 455854"/>
                <a:gd name="connsiteX10" fmla="*/ 2727968 w 3235472"/>
                <a:gd name="connsiteY10" fmla="*/ 416458 h 455854"/>
                <a:gd name="connsiteX11" fmla="*/ 2466534 w 3235472"/>
                <a:gd name="connsiteY11" fmla="*/ 444462 h 455854"/>
                <a:gd name="connsiteX12" fmla="*/ 2304635 w 3235472"/>
                <a:gd name="connsiteY12" fmla="*/ 405160 h 455854"/>
                <a:gd name="connsiteX13" fmla="*/ 2093382 w 3235472"/>
                <a:gd name="connsiteY13" fmla="*/ 436613 h 455854"/>
                <a:gd name="connsiteX14" fmla="*/ 1898243 w 3235472"/>
                <a:gd name="connsiteY14" fmla="*/ 384646 h 455854"/>
                <a:gd name="connsiteX15" fmla="*/ 1729207 w 3235472"/>
                <a:gd name="connsiteY15" fmla="*/ 445494 h 455854"/>
                <a:gd name="connsiteX16" fmla="*/ 124757 w 3235472"/>
                <a:gd name="connsiteY16" fmla="*/ 140412 h 455854"/>
                <a:gd name="connsiteX0" fmla="*/ 124757 w 3235472"/>
                <a:gd name="connsiteY0" fmla="*/ 140412 h 464724"/>
                <a:gd name="connsiteX1" fmla="*/ 269357 w 3235472"/>
                <a:gd name="connsiteY1" fmla="*/ 5781 h 464724"/>
                <a:gd name="connsiteX2" fmla="*/ 713264 w 3235472"/>
                <a:gd name="connsiteY2" fmla="*/ 62979 h 464724"/>
                <a:gd name="connsiteX3" fmla="*/ 1051694 w 3235472"/>
                <a:gd name="connsiteY3" fmla="*/ 15058 h 464724"/>
                <a:gd name="connsiteX4" fmla="*/ 1393928 w 3235472"/>
                <a:gd name="connsiteY4" fmla="*/ 127551 h 464724"/>
                <a:gd name="connsiteX5" fmla="*/ 1650067 w 3235472"/>
                <a:gd name="connsiteY5" fmla="*/ 94630 h 464724"/>
                <a:gd name="connsiteX6" fmla="*/ 2750202 w 3235472"/>
                <a:gd name="connsiteY6" fmla="*/ 142618 h 464724"/>
                <a:gd name="connsiteX7" fmla="*/ 3102074 w 3235472"/>
                <a:gd name="connsiteY7" fmla="*/ 151518 h 464724"/>
                <a:gd name="connsiteX8" fmla="*/ 3235199 w 3235472"/>
                <a:gd name="connsiteY8" fmla="*/ 307473 h 464724"/>
                <a:gd name="connsiteX9" fmla="*/ 2940053 w 3235472"/>
                <a:gd name="connsiteY9" fmla="*/ 459208 h 464724"/>
                <a:gd name="connsiteX10" fmla="*/ 2727968 w 3235472"/>
                <a:gd name="connsiteY10" fmla="*/ 416458 h 464724"/>
                <a:gd name="connsiteX11" fmla="*/ 2466534 w 3235472"/>
                <a:gd name="connsiteY11" fmla="*/ 444462 h 464724"/>
                <a:gd name="connsiteX12" fmla="*/ 2304635 w 3235472"/>
                <a:gd name="connsiteY12" fmla="*/ 405160 h 464724"/>
                <a:gd name="connsiteX13" fmla="*/ 2093382 w 3235472"/>
                <a:gd name="connsiteY13" fmla="*/ 436613 h 464724"/>
                <a:gd name="connsiteX14" fmla="*/ 1898243 w 3235472"/>
                <a:gd name="connsiteY14" fmla="*/ 384646 h 464724"/>
                <a:gd name="connsiteX15" fmla="*/ 1729207 w 3235472"/>
                <a:gd name="connsiteY15" fmla="*/ 445494 h 464724"/>
                <a:gd name="connsiteX16" fmla="*/ 124757 w 3235472"/>
                <a:gd name="connsiteY16" fmla="*/ 140412 h 464724"/>
                <a:gd name="connsiteX0" fmla="*/ 124757 w 3235893"/>
                <a:gd name="connsiteY0" fmla="*/ 140412 h 459630"/>
                <a:gd name="connsiteX1" fmla="*/ 269357 w 3235893"/>
                <a:gd name="connsiteY1" fmla="*/ 5781 h 459630"/>
                <a:gd name="connsiteX2" fmla="*/ 713264 w 3235893"/>
                <a:gd name="connsiteY2" fmla="*/ 62979 h 459630"/>
                <a:gd name="connsiteX3" fmla="*/ 1051694 w 3235893"/>
                <a:gd name="connsiteY3" fmla="*/ 15058 h 459630"/>
                <a:gd name="connsiteX4" fmla="*/ 1393928 w 3235893"/>
                <a:gd name="connsiteY4" fmla="*/ 127551 h 459630"/>
                <a:gd name="connsiteX5" fmla="*/ 1650067 w 3235893"/>
                <a:gd name="connsiteY5" fmla="*/ 94630 h 459630"/>
                <a:gd name="connsiteX6" fmla="*/ 2750202 w 3235893"/>
                <a:gd name="connsiteY6" fmla="*/ 142618 h 459630"/>
                <a:gd name="connsiteX7" fmla="*/ 3102074 w 3235893"/>
                <a:gd name="connsiteY7" fmla="*/ 151518 h 459630"/>
                <a:gd name="connsiteX8" fmla="*/ 3235199 w 3235893"/>
                <a:gd name="connsiteY8" fmla="*/ 307473 h 459630"/>
                <a:gd name="connsiteX9" fmla="*/ 3159033 w 3235893"/>
                <a:gd name="connsiteY9" fmla="*/ 401595 h 459630"/>
                <a:gd name="connsiteX10" fmla="*/ 2940053 w 3235893"/>
                <a:gd name="connsiteY10" fmla="*/ 459208 h 459630"/>
                <a:gd name="connsiteX11" fmla="*/ 2727968 w 3235893"/>
                <a:gd name="connsiteY11" fmla="*/ 416458 h 459630"/>
                <a:gd name="connsiteX12" fmla="*/ 2466534 w 3235893"/>
                <a:gd name="connsiteY12" fmla="*/ 444462 h 459630"/>
                <a:gd name="connsiteX13" fmla="*/ 2304635 w 3235893"/>
                <a:gd name="connsiteY13" fmla="*/ 405160 h 459630"/>
                <a:gd name="connsiteX14" fmla="*/ 2093382 w 3235893"/>
                <a:gd name="connsiteY14" fmla="*/ 436613 h 459630"/>
                <a:gd name="connsiteX15" fmla="*/ 1898243 w 3235893"/>
                <a:gd name="connsiteY15" fmla="*/ 384646 h 459630"/>
                <a:gd name="connsiteX16" fmla="*/ 1729207 w 3235893"/>
                <a:gd name="connsiteY16" fmla="*/ 445494 h 459630"/>
                <a:gd name="connsiteX17" fmla="*/ 124757 w 3235893"/>
                <a:gd name="connsiteY17" fmla="*/ 140412 h 459630"/>
                <a:gd name="connsiteX0" fmla="*/ 78463 w 3189599"/>
                <a:gd name="connsiteY0" fmla="*/ 140412 h 459630"/>
                <a:gd name="connsiteX1" fmla="*/ 223063 w 3189599"/>
                <a:gd name="connsiteY1" fmla="*/ 5781 h 459630"/>
                <a:gd name="connsiteX2" fmla="*/ 666970 w 3189599"/>
                <a:gd name="connsiteY2" fmla="*/ 62979 h 459630"/>
                <a:gd name="connsiteX3" fmla="*/ 1005400 w 3189599"/>
                <a:gd name="connsiteY3" fmla="*/ 15058 h 459630"/>
                <a:gd name="connsiteX4" fmla="*/ 1347634 w 3189599"/>
                <a:gd name="connsiteY4" fmla="*/ 127551 h 459630"/>
                <a:gd name="connsiteX5" fmla="*/ 1603773 w 3189599"/>
                <a:gd name="connsiteY5" fmla="*/ 94630 h 459630"/>
                <a:gd name="connsiteX6" fmla="*/ 2703908 w 3189599"/>
                <a:gd name="connsiteY6" fmla="*/ 142618 h 459630"/>
                <a:gd name="connsiteX7" fmla="*/ 3055780 w 3189599"/>
                <a:gd name="connsiteY7" fmla="*/ 151518 h 459630"/>
                <a:gd name="connsiteX8" fmla="*/ 3188905 w 3189599"/>
                <a:gd name="connsiteY8" fmla="*/ 307473 h 459630"/>
                <a:gd name="connsiteX9" fmla="*/ 3112739 w 3189599"/>
                <a:gd name="connsiteY9" fmla="*/ 401595 h 459630"/>
                <a:gd name="connsiteX10" fmla="*/ 2893759 w 3189599"/>
                <a:gd name="connsiteY10" fmla="*/ 459208 h 459630"/>
                <a:gd name="connsiteX11" fmla="*/ 2681674 w 3189599"/>
                <a:gd name="connsiteY11" fmla="*/ 416458 h 459630"/>
                <a:gd name="connsiteX12" fmla="*/ 2420240 w 3189599"/>
                <a:gd name="connsiteY12" fmla="*/ 444462 h 459630"/>
                <a:gd name="connsiteX13" fmla="*/ 2258341 w 3189599"/>
                <a:gd name="connsiteY13" fmla="*/ 405160 h 459630"/>
                <a:gd name="connsiteX14" fmla="*/ 2047088 w 3189599"/>
                <a:gd name="connsiteY14" fmla="*/ 436613 h 459630"/>
                <a:gd name="connsiteX15" fmla="*/ 1851949 w 3189599"/>
                <a:gd name="connsiteY15" fmla="*/ 384646 h 459630"/>
                <a:gd name="connsiteX16" fmla="*/ 1053084 w 3189599"/>
                <a:gd name="connsiteY16" fmla="*/ 353275 h 459630"/>
                <a:gd name="connsiteX17" fmla="*/ 78463 w 3189599"/>
                <a:gd name="connsiteY17" fmla="*/ 140412 h 459630"/>
                <a:gd name="connsiteX0" fmla="*/ 78463 w 3189599"/>
                <a:gd name="connsiteY0" fmla="*/ 140412 h 459630"/>
                <a:gd name="connsiteX1" fmla="*/ 223063 w 3189599"/>
                <a:gd name="connsiteY1" fmla="*/ 5781 h 459630"/>
                <a:gd name="connsiteX2" fmla="*/ 666970 w 3189599"/>
                <a:gd name="connsiteY2" fmla="*/ 62979 h 459630"/>
                <a:gd name="connsiteX3" fmla="*/ 1005400 w 3189599"/>
                <a:gd name="connsiteY3" fmla="*/ 15058 h 459630"/>
                <a:gd name="connsiteX4" fmla="*/ 1347634 w 3189599"/>
                <a:gd name="connsiteY4" fmla="*/ 127551 h 459630"/>
                <a:gd name="connsiteX5" fmla="*/ 1603773 w 3189599"/>
                <a:gd name="connsiteY5" fmla="*/ 94630 h 459630"/>
                <a:gd name="connsiteX6" fmla="*/ 2703908 w 3189599"/>
                <a:gd name="connsiteY6" fmla="*/ 142618 h 459630"/>
                <a:gd name="connsiteX7" fmla="*/ 3055780 w 3189599"/>
                <a:gd name="connsiteY7" fmla="*/ 151518 h 459630"/>
                <a:gd name="connsiteX8" fmla="*/ 3188905 w 3189599"/>
                <a:gd name="connsiteY8" fmla="*/ 307473 h 459630"/>
                <a:gd name="connsiteX9" fmla="*/ 3112739 w 3189599"/>
                <a:gd name="connsiteY9" fmla="*/ 401595 h 459630"/>
                <a:gd name="connsiteX10" fmla="*/ 2893759 w 3189599"/>
                <a:gd name="connsiteY10" fmla="*/ 459208 h 459630"/>
                <a:gd name="connsiteX11" fmla="*/ 2681674 w 3189599"/>
                <a:gd name="connsiteY11" fmla="*/ 416458 h 459630"/>
                <a:gd name="connsiteX12" fmla="*/ 2420240 w 3189599"/>
                <a:gd name="connsiteY12" fmla="*/ 444462 h 459630"/>
                <a:gd name="connsiteX13" fmla="*/ 2258341 w 3189599"/>
                <a:gd name="connsiteY13" fmla="*/ 405160 h 459630"/>
                <a:gd name="connsiteX14" fmla="*/ 2047088 w 3189599"/>
                <a:gd name="connsiteY14" fmla="*/ 436613 h 459630"/>
                <a:gd name="connsiteX15" fmla="*/ 1851949 w 3189599"/>
                <a:gd name="connsiteY15" fmla="*/ 384646 h 459630"/>
                <a:gd name="connsiteX16" fmla="*/ 1683150 w 3189599"/>
                <a:gd name="connsiteY16" fmla="*/ 445707 h 459630"/>
                <a:gd name="connsiteX17" fmla="*/ 1053084 w 3189599"/>
                <a:gd name="connsiteY17" fmla="*/ 353275 h 459630"/>
                <a:gd name="connsiteX18" fmla="*/ 78463 w 3189599"/>
                <a:gd name="connsiteY18" fmla="*/ 140412 h 459630"/>
                <a:gd name="connsiteX0" fmla="*/ 78463 w 3189599"/>
                <a:gd name="connsiteY0" fmla="*/ 140412 h 459630"/>
                <a:gd name="connsiteX1" fmla="*/ 223063 w 3189599"/>
                <a:gd name="connsiteY1" fmla="*/ 5781 h 459630"/>
                <a:gd name="connsiteX2" fmla="*/ 666970 w 3189599"/>
                <a:gd name="connsiteY2" fmla="*/ 62979 h 459630"/>
                <a:gd name="connsiteX3" fmla="*/ 1005400 w 3189599"/>
                <a:gd name="connsiteY3" fmla="*/ 15058 h 459630"/>
                <a:gd name="connsiteX4" fmla="*/ 1347634 w 3189599"/>
                <a:gd name="connsiteY4" fmla="*/ 127551 h 459630"/>
                <a:gd name="connsiteX5" fmla="*/ 1603773 w 3189599"/>
                <a:gd name="connsiteY5" fmla="*/ 94630 h 459630"/>
                <a:gd name="connsiteX6" fmla="*/ 2703908 w 3189599"/>
                <a:gd name="connsiteY6" fmla="*/ 142618 h 459630"/>
                <a:gd name="connsiteX7" fmla="*/ 3055780 w 3189599"/>
                <a:gd name="connsiteY7" fmla="*/ 151518 h 459630"/>
                <a:gd name="connsiteX8" fmla="*/ 3188905 w 3189599"/>
                <a:gd name="connsiteY8" fmla="*/ 307473 h 459630"/>
                <a:gd name="connsiteX9" fmla="*/ 3112739 w 3189599"/>
                <a:gd name="connsiteY9" fmla="*/ 401595 h 459630"/>
                <a:gd name="connsiteX10" fmla="*/ 2893759 w 3189599"/>
                <a:gd name="connsiteY10" fmla="*/ 459208 h 459630"/>
                <a:gd name="connsiteX11" fmla="*/ 2681674 w 3189599"/>
                <a:gd name="connsiteY11" fmla="*/ 416458 h 459630"/>
                <a:gd name="connsiteX12" fmla="*/ 2420240 w 3189599"/>
                <a:gd name="connsiteY12" fmla="*/ 444462 h 459630"/>
                <a:gd name="connsiteX13" fmla="*/ 2258341 w 3189599"/>
                <a:gd name="connsiteY13" fmla="*/ 405160 h 459630"/>
                <a:gd name="connsiteX14" fmla="*/ 2047088 w 3189599"/>
                <a:gd name="connsiteY14" fmla="*/ 436613 h 459630"/>
                <a:gd name="connsiteX15" fmla="*/ 1851949 w 3189599"/>
                <a:gd name="connsiteY15" fmla="*/ 384646 h 459630"/>
                <a:gd name="connsiteX16" fmla="*/ 1683150 w 3189599"/>
                <a:gd name="connsiteY16" fmla="*/ 445707 h 459630"/>
                <a:gd name="connsiteX17" fmla="*/ 1313446 w 3189599"/>
                <a:gd name="connsiteY17" fmla="*/ 387676 h 459630"/>
                <a:gd name="connsiteX18" fmla="*/ 1053084 w 3189599"/>
                <a:gd name="connsiteY18" fmla="*/ 353275 h 459630"/>
                <a:gd name="connsiteX19" fmla="*/ 78463 w 3189599"/>
                <a:gd name="connsiteY19" fmla="*/ 140412 h 459630"/>
                <a:gd name="connsiteX0" fmla="*/ 43908 w 3155044"/>
                <a:gd name="connsiteY0" fmla="*/ 140412 h 459630"/>
                <a:gd name="connsiteX1" fmla="*/ 188508 w 3155044"/>
                <a:gd name="connsiteY1" fmla="*/ 5781 h 459630"/>
                <a:gd name="connsiteX2" fmla="*/ 632415 w 3155044"/>
                <a:gd name="connsiteY2" fmla="*/ 62979 h 459630"/>
                <a:gd name="connsiteX3" fmla="*/ 970845 w 3155044"/>
                <a:gd name="connsiteY3" fmla="*/ 15058 h 459630"/>
                <a:gd name="connsiteX4" fmla="*/ 1313079 w 3155044"/>
                <a:gd name="connsiteY4" fmla="*/ 127551 h 459630"/>
                <a:gd name="connsiteX5" fmla="*/ 1569218 w 3155044"/>
                <a:gd name="connsiteY5" fmla="*/ 94630 h 459630"/>
                <a:gd name="connsiteX6" fmla="*/ 2669353 w 3155044"/>
                <a:gd name="connsiteY6" fmla="*/ 142618 h 459630"/>
                <a:gd name="connsiteX7" fmla="*/ 3021225 w 3155044"/>
                <a:gd name="connsiteY7" fmla="*/ 151518 h 459630"/>
                <a:gd name="connsiteX8" fmla="*/ 3154350 w 3155044"/>
                <a:gd name="connsiteY8" fmla="*/ 307473 h 459630"/>
                <a:gd name="connsiteX9" fmla="*/ 3078184 w 3155044"/>
                <a:gd name="connsiteY9" fmla="*/ 401595 h 459630"/>
                <a:gd name="connsiteX10" fmla="*/ 2859204 w 3155044"/>
                <a:gd name="connsiteY10" fmla="*/ 459208 h 459630"/>
                <a:gd name="connsiteX11" fmla="*/ 2647119 w 3155044"/>
                <a:gd name="connsiteY11" fmla="*/ 416458 h 459630"/>
                <a:gd name="connsiteX12" fmla="*/ 2385685 w 3155044"/>
                <a:gd name="connsiteY12" fmla="*/ 444462 h 459630"/>
                <a:gd name="connsiteX13" fmla="*/ 2223786 w 3155044"/>
                <a:gd name="connsiteY13" fmla="*/ 405160 h 459630"/>
                <a:gd name="connsiteX14" fmla="*/ 2012533 w 3155044"/>
                <a:gd name="connsiteY14" fmla="*/ 436613 h 459630"/>
                <a:gd name="connsiteX15" fmla="*/ 1817394 w 3155044"/>
                <a:gd name="connsiteY15" fmla="*/ 384646 h 459630"/>
                <a:gd name="connsiteX16" fmla="*/ 1648595 w 3155044"/>
                <a:gd name="connsiteY16" fmla="*/ 445707 h 459630"/>
                <a:gd name="connsiteX17" fmla="*/ 1278891 w 3155044"/>
                <a:gd name="connsiteY17" fmla="*/ 387676 h 459630"/>
                <a:gd name="connsiteX18" fmla="*/ 1018529 w 3155044"/>
                <a:gd name="connsiteY18" fmla="*/ 353275 h 459630"/>
                <a:gd name="connsiteX19" fmla="*/ 543108 w 3155044"/>
                <a:gd name="connsiteY19" fmla="*/ 326730 h 459630"/>
                <a:gd name="connsiteX20" fmla="*/ 43908 w 3155044"/>
                <a:gd name="connsiteY20" fmla="*/ 140412 h 459630"/>
                <a:gd name="connsiteX0" fmla="*/ 247255 w 3050880"/>
                <a:gd name="connsiteY0" fmla="*/ 197135 h 459630"/>
                <a:gd name="connsiteX1" fmla="*/ 84344 w 3050880"/>
                <a:gd name="connsiteY1" fmla="*/ 5781 h 459630"/>
                <a:gd name="connsiteX2" fmla="*/ 528251 w 3050880"/>
                <a:gd name="connsiteY2" fmla="*/ 62979 h 459630"/>
                <a:gd name="connsiteX3" fmla="*/ 866681 w 3050880"/>
                <a:gd name="connsiteY3" fmla="*/ 15058 h 459630"/>
                <a:gd name="connsiteX4" fmla="*/ 1208915 w 3050880"/>
                <a:gd name="connsiteY4" fmla="*/ 127551 h 459630"/>
                <a:gd name="connsiteX5" fmla="*/ 1465054 w 3050880"/>
                <a:gd name="connsiteY5" fmla="*/ 94630 h 459630"/>
                <a:gd name="connsiteX6" fmla="*/ 2565189 w 3050880"/>
                <a:gd name="connsiteY6" fmla="*/ 142618 h 459630"/>
                <a:gd name="connsiteX7" fmla="*/ 2917061 w 3050880"/>
                <a:gd name="connsiteY7" fmla="*/ 151518 h 459630"/>
                <a:gd name="connsiteX8" fmla="*/ 3050186 w 3050880"/>
                <a:gd name="connsiteY8" fmla="*/ 307473 h 459630"/>
                <a:gd name="connsiteX9" fmla="*/ 2974020 w 3050880"/>
                <a:gd name="connsiteY9" fmla="*/ 401595 h 459630"/>
                <a:gd name="connsiteX10" fmla="*/ 2755040 w 3050880"/>
                <a:gd name="connsiteY10" fmla="*/ 459208 h 459630"/>
                <a:gd name="connsiteX11" fmla="*/ 2542955 w 3050880"/>
                <a:gd name="connsiteY11" fmla="*/ 416458 h 459630"/>
                <a:gd name="connsiteX12" fmla="*/ 2281521 w 3050880"/>
                <a:gd name="connsiteY12" fmla="*/ 444462 h 459630"/>
                <a:gd name="connsiteX13" fmla="*/ 2119622 w 3050880"/>
                <a:gd name="connsiteY13" fmla="*/ 405160 h 459630"/>
                <a:gd name="connsiteX14" fmla="*/ 1908369 w 3050880"/>
                <a:gd name="connsiteY14" fmla="*/ 436613 h 459630"/>
                <a:gd name="connsiteX15" fmla="*/ 1713230 w 3050880"/>
                <a:gd name="connsiteY15" fmla="*/ 384646 h 459630"/>
                <a:gd name="connsiteX16" fmla="*/ 1544431 w 3050880"/>
                <a:gd name="connsiteY16" fmla="*/ 445707 h 459630"/>
                <a:gd name="connsiteX17" fmla="*/ 1174727 w 3050880"/>
                <a:gd name="connsiteY17" fmla="*/ 387676 h 459630"/>
                <a:gd name="connsiteX18" fmla="*/ 914365 w 3050880"/>
                <a:gd name="connsiteY18" fmla="*/ 353275 h 459630"/>
                <a:gd name="connsiteX19" fmla="*/ 438944 w 3050880"/>
                <a:gd name="connsiteY19" fmla="*/ 326730 h 459630"/>
                <a:gd name="connsiteX20" fmla="*/ 247255 w 3050880"/>
                <a:gd name="connsiteY20" fmla="*/ 197135 h 459630"/>
                <a:gd name="connsiteX0" fmla="*/ 247255 w 3050880"/>
                <a:gd name="connsiteY0" fmla="*/ 197134 h 459629"/>
                <a:gd name="connsiteX1" fmla="*/ 84344 w 3050880"/>
                <a:gd name="connsiteY1" fmla="*/ 5781 h 459629"/>
                <a:gd name="connsiteX2" fmla="*/ 528251 w 3050880"/>
                <a:gd name="connsiteY2" fmla="*/ 62978 h 459629"/>
                <a:gd name="connsiteX3" fmla="*/ 866681 w 3050880"/>
                <a:gd name="connsiteY3" fmla="*/ 15057 h 459629"/>
                <a:gd name="connsiteX4" fmla="*/ 1208915 w 3050880"/>
                <a:gd name="connsiteY4" fmla="*/ 127550 h 459629"/>
                <a:gd name="connsiteX5" fmla="*/ 1465054 w 3050880"/>
                <a:gd name="connsiteY5" fmla="*/ 94629 h 459629"/>
                <a:gd name="connsiteX6" fmla="*/ 2565189 w 3050880"/>
                <a:gd name="connsiteY6" fmla="*/ 142617 h 459629"/>
                <a:gd name="connsiteX7" fmla="*/ 2917061 w 3050880"/>
                <a:gd name="connsiteY7" fmla="*/ 151517 h 459629"/>
                <a:gd name="connsiteX8" fmla="*/ 3050186 w 3050880"/>
                <a:gd name="connsiteY8" fmla="*/ 307472 h 459629"/>
                <a:gd name="connsiteX9" fmla="*/ 2974020 w 3050880"/>
                <a:gd name="connsiteY9" fmla="*/ 401594 h 459629"/>
                <a:gd name="connsiteX10" fmla="*/ 2755040 w 3050880"/>
                <a:gd name="connsiteY10" fmla="*/ 459207 h 459629"/>
                <a:gd name="connsiteX11" fmla="*/ 2542955 w 3050880"/>
                <a:gd name="connsiteY11" fmla="*/ 416457 h 459629"/>
                <a:gd name="connsiteX12" fmla="*/ 2281521 w 3050880"/>
                <a:gd name="connsiteY12" fmla="*/ 444461 h 459629"/>
                <a:gd name="connsiteX13" fmla="*/ 2119622 w 3050880"/>
                <a:gd name="connsiteY13" fmla="*/ 405159 h 459629"/>
                <a:gd name="connsiteX14" fmla="*/ 1908369 w 3050880"/>
                <a:gd name="connsiteY14" fmla="*/ 436612 h 459629"/>
                <a:gd name="connsiteX15" fmla="*/ 1713230 w 3050880"/>
                <a:gd name="connsiteY15" fmla="*/ 384645 h 459629"/>
                <a:gd name="connsiteX16" fmla="*/ 1544431 w 3050880"/>
                <a:gd name="connsiteY16" fmla="*/ 445706 h 459629"/>
                <a:gd name="connsiteX17" fmla="*/ 1174727 w 3050880"/>
                <a:gd name="connsiteY17" fmla="*/ 387675 h 459629"/>
                <a:gd name="connsiteX18" fmla="*/ 914365 w 3050880"/>
                <a:gd name="connsiteY18" fmla="*/ 353274 h 459629"/>
                <a:gd name="connsiteX19" fmla="*/ 438944 w 3050880"/>
                <a:gd name="connsiteY19" fmla="*/ 326729 h 459629"/>
                <a:gd name="connsiteX20" fmla="*/ 247255 w 3050880"/>
                <a:gd name="connsiteY20" fmla="*/ 197134 h 459629"/>
                <a:gd name="connsiteX0" fmla="*/ 0 w 2803625"/>
                <a:gd name="connsiteY0" fmla="*/ 182617 h 445112"/>
                <a:gd name="connsiteX1" fmla="*/ 280996 w 2803625"/>
                <a:gd name="connsiteY1" fmla="*/ 48461 h 445112"/>
                <a:gd name="connsiteX2" fmla="*/ 619426 w 2803625"/>
                <a:gd name="connsiteY2" fmla="*/ 540 h 445112"/>
                <a:gd name="connsiteX3" fmla="*/ 961660 w 2803625"/>
                <a:gd name="connsiteY3" fmla="*/ 113033 h 445112"/>
                <a:gd name="connsiteX4" fmla="*/ 1217799 w 2803625"/>
                <a:gd name="connsiteY4" fmla="*/ 80112 h 445112"/>
                <a:gd name="connsiteX5" fmla="*/ 2317934 w 2803625"/>
                <a:gd name="connsiteY5" fmla="*/ 128100 h 445112"/>
                <a:gd name="connsiteX6" fmla="*/ 2669806 w 2803625"/>
                <a:gd name="connsiteY6" fmla="*/ 137000 h 445112"/>
                <a:gd name="connsiteX7" fmla="*/ 2802931 w 2803625"/>
                <a:gd name="connsiteY7" fmla="*/ 292955 h 445112"/>
                <a:gd name="connsiteX8" fmla="*/ 2726765 w 2803625"/>
                <a:gd name="connsiteY8" fmla="*/ 387077 h 445112"/>
                <a:gd name="connsiteX9" fmla="*/ 2507785 w 2803625"/>
                <a:gd name="connsiteY9" fmla="*/ 444690 h 445112"/>
                <a:gd name="connsiteX10" fmla="*/ 2295700 w 2803625"/>
                <a:gd name="connsiteY10" fmla="*/ 401940 h 445112"/>
                <a:gd name="connsiteX11" fmla="*/ 2034266 w 2803625"/>
                <a:gd name="connsiteY11" fmla="*/ 429944 h 445112"/>
                <a:gd name="connsiteX12" fmla="*/ 1872367 w 2803625"/>
                <a:gd name="connsiteY12" fmla="*/ 390642 h 445112"/>
                <a:gd name="connsiteX13" fmla="*/ 1661114 w 2803625"/>
                <a:gd name="connsiteY13" fmla="*/ 422095 h 445112"/>
                <a:gd name="connsiteX14" fmla="*/ 1465975 w 2803625"/>
                <a:gd name="connsiteY14" fmla="*/ 370128 h 445112"/>
                <a:gd name="connsiteX15" fmla="*/ 1297176 w 2803625"/>
                <a:gd name="connsiteY15" fmla="*/ 431189 h 445112"/>
                <a:gd name="connsiteX16" fmla="*/ 927472 w 2803625"/>
                <a:gd name="connsiteY16" fmla="*/ 373158 h 445112"/>
                <a:gd name="connsiteX17" fmla="*/ 667110 w 2803625"/>
                <a:gd name="connsiteY17" fmla="*/ 338757 h 445112"/>
                <a:gd name="connsiteX18" fmla="*/ 191689 w 2803625"/>
                <a:gd name="connsiteY18" fmla="*/ 312212 h 445112"/>
                <a:gd name="connsiteX19" fmla="*/ 0 w 2803625"/>
                <a:gd name="connsiteY19" fmla="*/ 182617 h 445112"/>
                <a:gd name="connsiteX0" fmla="*/ 0 w 2721038"/>
                <a:gd name="connsiteY0" fmla="*/ 124528 h 445112"/>
                <a:gd name="connsiteX1" fmla="*/ 198409 w 2721038"/>
                <a:gd name="connsiteY1" fmla="*/ 48461 h 445112"/>
                <a:gd name="connsiteX2" fmla="*/ 536839 w 2721038"/>
                <a:gd name="connsiteY2" fmla="*/ 540 h 445112"/>
                <a:gd name="connsiteX3" fmla="*/ 879073 w 2721038"/>
                <a:gd name="connsiteY3" fmla="*/ 113033 h 445112"/>
                <a:gd name="connsiteX4" fmla="*/ 1135212 w 2721038"/>
                <a:gd name="connsiteY4" fmla="*/ 80112 h 445112"/>
                <a:gd name="connsiteX5" fmla="*/ 2235347 w 2721038"/>
                <a:gd name="connsiteY5" fmla="*/ 128100 h 445112"/>
                <a:gd name="connsiteX6" fmla="*/ 2587219 w 2721038"/>
                <a:gd name="connsiteY6" fmla="*/ 137000 h 445112"/>
                <a:gd name="connsiteX7" fmla="*/ 2720344 w 2721038"/>
                <a:gd name="connsiteY7" fmla="*/ 292955 h 445112"/>
                <a:gd name="connsiteX8" fmla="*/ 2644178 w 2721038"/>
                <a:gd name="connsiteY8" fmla="*/ 387077 h 445112"/>
                <a:gd name="connsiteX9" fmla="*/ 2425198 w 2721038"/>
                <a:gd name="connsiteY9" fmla="*/ 444690 h 445112"/>
                <a:gd name="connsiteX10" fmla="*/ 2213113 w 2721038"/>
                <a:gd name="connsiteY10" fmla="*/ 401940 h 445112"/>
                <a:gd name="connsiteX11" fmla="*/ 1951679 w 2721038"/>
                <a:gd name="connsiteY11" fmla="*/ 429944 h 445112"/>
                <a:gd name="connsiteX12" fmla="*/ 1789780 w 2721038"/>
                <a:gd name="connsiteY12" fmla="*/ 390642 h 445112"/>
                <a:gd name="connsiteX13" fmla="*/ 1578527 w 2721038"/>
                <a:gd name="connsiteY13" fmla="*/ 422095 h 445112"/>
                <a:gd name="connsiteX14" fmla="*/ 1383388 w 2721038"/>
                <a:gd name="connsiteY14" fmla="*/ 370128 h 445112"/>
                <a:gd name="connsiteX15" fmla="*/ 1214589 w 2721038"/>
                <a:gd name="connsiteY15" fmla="*/ 431189 h 445112"/>
                <a:gd name="connsiteX16" fmla="*/ 844885 w 2721038"/>
                <a:gd name="connsiteY16" fmla="*/ 373158 h 445112"/>
                <a:gd name="connsiteX17" fmla="*/ 584523 w 2721038"/>
                <a:gd name="connsiteY17" fmla="*/ 338757 h 445112"/>
                <a:gd name="connsiteX18" fmla="*/ 109102 w 2721038"/>
                <a:gd name="connsiteY18" fmla="*/ 312212 h 445112"/>
                <a:gd name="connsiteX19" fmla="*/ 0 w 2721038"/>
                <a:gd name="connsiteY19" fmla="*/ 124528 h 445112"/>
                <a:gd name="connsiteX0" fmla="*/ 23225 w 2635161"/>
                <a:gd name="connsiteY0" fmla="*/ 312212 h 445112"/>
                <a:gd name="connsiteX1" fmla="*/ 112532 w 2635161"/>
                <a:gd name="connsiteY1" fmla="*/ 48461 h 445112"/>
                <a:gd name="connsiteX2" fmla="*/ 450962 w 2635161"/>
                <a:gd name="connsiteY2" fmla="*/ 540 h 445112"/>
                <a:gd name="connsiteX3" fmla="*/ 793196 w 2635161"/>
                <a:gd name="connsiteY3" fmla="*/ 113033 h 445112"/>
                <a:gd name="connsiteX4" fmla="*/ 1049335 w 2635161"/>
                <a:gd name="connsiteY4" fmla="*/ 80112 h 445112"/>
                <a:gd name="connsiteX5" fmla="*/ 2149470 w 2635161"/>
                <a:gd name="connsiteY5" fmla="*/ 128100 h 445112"/>
                <a:gd name="connsiteX6" fmla="*/ 2501342 w 2635161"/>
                <a:gd name="connsiteY6" fmla="*/ 137000 h 445112"/>
                <a:gd name="connsiteX7" fmla="*/ 2634467 w 2635161"/>
                <a:gd name="connsiteY7" fmla="*/ 292955 h 445112"/>
                <a:gd name="connsiteX8" fmla="*/ 2558301 w 2635161"/>
                <a:gd name="connsiteY8" fmla="*/ 387077 h 445112"/>
                <a:gd name="connsiteX9" fmla="*/ 2339321 w 2635161"/>
                <a:gd name="connsiteY9" fmla="*/ 444690 h 445112"/>
                <a:gd name="connsiteX10" fmla="*/ 2127236 w 2635161"/>
                <a:gd name="connsiteY10" fmla="*/ 401940 h 445112"/>
                <a:gd name="connsiteX11" fmla="*/ 1865802 w 2635161"/>
                <a:gd name="connsiteY11" fmla="*/ 429944 h 445112"/>
                <a:gd name="connsiteX12" fmla="*/ 1703903 w 2635161"/>
                <a:gd name="connsiteY12" fmla="*/ 390642 h 445112"/>
                <a:gd name="connsiteX13" fmla="*/ 1492650 w 2635161"/>
                <a:gd name="connsiteY13" fmla="*/ 422095 h 445112"/>
                <a:gd name="connsiteX14" fmla="*/ 1297511 w 2635161"/>
                <a:gd name="connsiteY14" fmla="*/ 370128 h 445112"/>
                <a:gd name="connsiteX15" fmla="*/ 1128712 w 2635161"/>
                <a:gd name="connsiteY15" fmla="*/ 431189 h 445112"/>
                <a:gd name="connsiteX16" fmla="*/ 759008 w 2635161"/>
                <a:gd name="connsiteY16" fmla="*/ 373158 h 445112"/>
                <a:gd name="connsiteX17" fmla="*/ 498646 w 2635161"/>
                <a:gd name="connsiteY17" fmla="*/ 338757 h 445112"/>
                <a:gd name="connsiteX18" fmla="*/ 23225 w 2635161"/>
                <a:gd name="connsiteY18" fmla="*/ 312212 h 445112"/>
                <a:gd name="connsiteX0" fmla="*/ 16210 w 2628146"/>
                <a:gd name="connsiteY0" fmla="*/ 312212 h 445112"/>
                <a:gd name="connsiteX1" fmla="*/ 166400 w 2628146"/>
                <a:gd name="connsiteY1" fmla="*/ 111962 h 445112"/>
                <a:gd name="connsiteX2" fmla="*/ 443947 w 2628146"/>
                <a:gd name="connsiteY2" fmla="*/ 540 h 445112"/>
                <a:gd name="connsiteX3" fmla="*/ 786181 w 2628146"/>
                <a:gd name="connsiteY3" fmla="*/ 113033 h 445112"/>
                <a:gd name="connsiteX4" fmla="*/ 1042320 w 2628146"/>
                <a:gd name="connsiteY4" fmla="*/ 80112 h 445112"/>
                <a:gd name="connsiteX5" fmla="*/ 2142455 w 2628146"/>
                <a:gd name="connsiteY5" fmla="*/ 128100 h 445112"/>
                <a:gd name="connsiteX6" fmla="*/ 2494327 w 2628146"/>
                <a:gd name="connsiteY6" fmla="*/ 137000 h 445112"/>
                <a:gd name="connsiteX7" fmla="*/ 2627452 w 2628146"/>
                <a:gd name="connsiteY7" fmla="*/ 292955 h 445112"/>
                <a:gd name="connsiteX8" fmla="*/ 2551286 w 2628146"/>
                <a:gd name="connsiteY8" fmla="*/ 387077 h 445112"/>
                <a:gd name="connsiteX9" fmla="*/ 2332306 w 2628146"/>
                <a:gd name="connsiteY9" fmla="*/ 444690 h 445112"/>
                <a:gd name="connsiteX10" fmla="*/ 2120221 w 2628146"/>
                <a:gd name="connsiteY10" fmla="*/ 401940 h 445112"/>
                <a:gd name="connsiteX11" fmla="*/ 1858787 w 2628146"/>
                <a:gd name="connsiteY11" fmla="*/ 429944 h 445112"/>
                <a:gd name="connsiteX12" fmla="*/ 1696888 w 2628146"/>
                <a:gd name="connsiteY12" fmla="*/ 390642 h 445112"/>
                <a:gd name="connsiteX13" fmla="*/ 1485635 w 2628146"/>
                <a:gd name="connsiteY13" fmla="*/ 422095 h 445112"/>
                <a:gd name="connsiteX14" fmla="*/ 1290496 w 2628146"/>
                <a:gd name="connsiteY14" fmla="*/ 370128 h 445112"/>
                <a:gd name="connsiteX15" fmla="*/ 1121697 w 2628146"/>
                <a:gd name="connsiteY15" fmla="*/ 431189 h 445112"/>
                <a:gd name="connsiteX16" fmla="*/ 751993 w 2628146"/>
                <a:gd name="connsiteY16" fmla="*/ 373158 h 445112"/>
                <a:gd name="connsiteX17" fmla="*/ 491631 w 2628146"/>
                <a:gd name="connsiteY17" fmla="*/ 338757 h 445112"/>
                <a:gd name="connsiteX18" fmla="*/ 16210 w 2628146"/>
                <a:gd name="connsiteY18" fmla="*/ 312212 h 445112"/>
                <a:gd name="connsiteX0" fmla="*/ 16210 w 2628146"/>
                <a:gd name="connsiteY0" fmla="*/ 312212 h 445112"/>
                <a:gd name="connsiteX1" fmla="*/ 166400 w 2628146"/>
                <a:gd name="connsiteY1" fmla="*/ 111962 h 445112"/>
                <a:gd name="connsiteX2" fmla="*/ 443947 w 2628146"/>
                <a:gd name="connsiteY2" fmla="*/ 540 h 445112"/>
                <a:gd name="connsiteX3" fmla="*/ 786181 w 2628146"/>
                <a:gd name="connsiteY3" fmla="*/ 113033 h 445112"/>
                <a:gd name="connsiteX4" fmla="*/ 1042320 w 2628146"/>
                <a:gd name="connsiteY4" fmla="*/ 80112 h 445112"/>
                <a:gd name="connsiteX5" fmla="*/ 2142455 w 2628146"/>
                <a:gd name="connsiteY5" fmla="*/ 128100 h 445112"/>
                <a:gd name="connsiteX6" fmla="*/ 2494327 w 2628146"/>
                <a:gd name="connsiteY6" fmla="*/ 137000 h 445112"/>
                <a:gd name="connsiteX7" fmla="*/ 2627452 w 2628146"/>
                <a:gd name="connsiteY7" fmla="*/ 292955 h 445112"/>
                <a:gd name="connsiteX8" fmla="*/ 2551286 w 2628146"/>
                <a:gd name="connsiteY8" fmla="*/ 387077 h 445112"/>
                <a:gd name="connsiteX9" fmla="*/ 2332306 w 2628146"/>
                <a:gd name="connsiteY9" fmla="*/ 444690 h 445112"/>
                <a:gd name="connsiteX10" fmla="*/ 2120221 w 2628146"/>
                <a:gd name="connsiteY10" fmla="*/ 401940 h 445112"/>
                <a:gd name="connsiteX11" fmla="*/ 1858787 w 2628146"/>
                <a:gd name="connsiteY11" fmla="*/ 429944 h 445112"/>
                <a:gd name="connsiteX12" fmla="*/ 1696888 w 2628146"/>
                <a:gd name="connsiteY12" fmla="*/ 390642 h 445112"/>
                <a:gd name="connsiteX13" fmla="*/ 1485635 w 2628146"/>
                <a:gd name="connsiteY13" fmla="*/ 422095 h 445112"/>
                <a:gd name="connsiteX14" fmla="*/ 1290496 w 2628146"/>
                <a:gd name="connsiteY14" fmla="*/ 370128 h 445112"/>
                <a:gd name="connsiteX15" fmla="*/ 1121697 w 2628146"/>
                <a:gd name="connsiteY15" fmla="*/ 431189 h 445112"/>
                <a:gd name="connsiteX16" fmla="*/ 751993 w 2628146"/>
                <a:gd name="connsiteY16" fmla="*/ 373158 h 445112"/>
                <a:gd name="connsiteX17" fmla="*/ 491631 w 2628146"/>
                <a:gd name="connsiteY17" fmla="*/ 338757 h 445112"/>
                <a:gd name="connsiteX18" fmla="*/ 16210 w 2628146"/>
                <a:gd name="connsiteY18" fmla="*/ 312212 h 445112"/>
                <a:gd name="connsiteX0" fmla="*/ 25647 w 2637583"/>
                <a:gd name="connsiteY0" fmla="*/ 312212 h 445112"/>
                <a:gd name="connsiteX1" fmla="*/ 175837 w 2637583"/>
                <a:gd name="connsiteY1" fmla="*/ 111962 h 445112"/>
                <a:gd name="connsiteX2" fmla="*/ 453384 w 2637583"/>
                <a:gd name="connsiteY2" fmla="*/ 540 h 445112"/>
                <a:gd name="connsiteX3" fmla="*/ 795618 w 2637583"/>
                <a:gd name="connsiteY3" fmla="*/ 113033 h 445112"/>
                <a:gd name="connsiteX4" fmla="*/ 1051757 w 2637583"/>
                <a:gd name="connsiteY4" fmla="*/ 80112 h 445112"/>
                <a:gd name="connsiteX5" fmla="*/ 2151892 w 2637583"/>
                <a:gd name="connsiteY5" fmla="*/ 128100 h 445112"/>
                <a:gd name="connsiteX6" fmla="*/ 2503764 w 2637583"/>
                <a:gd name="connsiteY6" fmla="*/ 137000 h 445112"/>
                <a:gd name="connsiteX7" fmla="*/ 2636889 w 2637583"/>
                <a:gd name="connsiteY7" fmla="*/ 292955 h 445112"/>
                <a:gd name="connsiteX8" fmla="*/ 2560723 w 2637583"/>
                <a:gd name="connsiteY8" fmla="*/ 387077 h 445112"/>
                <a:gd name="connsiteX9" fmla="*/ 2341743 w 2637583"/>
                <a:gd name="connsiteY9" fmla="*/ 444690 h 445112"/>
                <a:gd name="connsiteX10" fmla="*/ 2129658 w 2637583"/>
                <a:gd name="connsiteY10" fmla="*/ 401940 h 445112"/>
                <a:gd name="connsiteX11" fmla="*/ 1868224 w 2637583"/>
                <a:gd name="connsiteY11" fmla="*/ 429944 h 445112"/>
                <a:gd name="connsiteX12" fmla="*/ 1706325 w 2637583"/>
                <a:gd name="connsiteY12" fmla="*/ 390642 h 445112"/>
                <a:gd name="connsiteX13" fmla="*/ 1495072 w 2637583"/>
                <a:gd name="connsiteY13" fmla="*/ 422095 h 445112"/>
                <a:gd name="connsiteX14" fmla="*/ 1299933 w 2637583"/>
                <a:gd name="connsiteY14" fmla="*/ 370128 h 445112"/>
                <a:gd name="connsiteX15" fmla="*/ 1131134 w 2637583"/>
                <a:gd name="connsiteY15" fmla="*/ 431189 h 445112"/>
                <a:gd name="connsiteX16" fmla="*/ 761430 w 2637583"/>
                <a:gd name="connsiteY16" fmla="*/ 373158 h 445112"/>
                <a:gd name="connsiteX17" fmla="*/ 501068 w 2637583"/>
                <a:gd name="connsiteY17" fmla="*/ 338757 h 445112"/>
                <a:gd name="connsiteX18" fmla="*/ 25647 w 2637583"/>
                <a:gd name="connsiteY18" fmla="*/ 312212 h 445112"/>
                <a:gd name="connsiteX0" fmla="*/ 43581 w 2655517"/>
                <a:gd name="connsiteY0" fmla="*/ 312212 h 445112"/>
                <a:gd name="connsiteX1" fmla="*/ 125988 w 2655517"/>
                <a:gd name="connsiteY1" fmla="*/ 148825 h 445112"/>
                <a:gd name="connsiteX2" fmla="*/ 471318 w 2655517"/>
                <a:gd name="connsiteY2" fmla="*/ 540 h 445112"/>
                <a:gd name="connsiteX3" fmla="*/ 813552 w 2655517"/>
                <a:gd name="connsiteY3" fmla="*/ 113033 h 445112"/>
                <a:gd name="connsiteX4" fmla="*/ 1069691 w 2655517"/>
                <a:gd name="connsiteY4" fmla="*/ 80112 h 445112"/>
                <a:gd name="connsiteX5" fmla="*/ 2169826 w 2655517"/>
                <a:gd name="connsiteY5" fmla="*/ 128100 h 445112"/>
                <a:gd name="connsiteX6" fmla="*/ 2521698 w 2655517"/>
                <a:gd name="connsiteY6" fmla="*/ 137000 h 445112"/>
                <a:gd name="connsiteX7" fmla="*/ 2654823 w 2655517"/>
                <a:gd name="connsiteY7" fmla="*/ 292955 h 445112"/>
                <a:gd name="connsiteX8" fmla="*/ 2578657 w 2655517"/>
                <a:gd name="connsiteY8" fmla="*/ 387077 h 445112"/>
                <a:gd name="connsiteX9" fmla="*/ 2359677 w 2655517"/>
                <a:gd name="connsiteY9" fmla="*/ 444690 h 445112"/>
                <a:gd name="connsiteX10" fmla="*/ 2147592 w 2655517"/>
                <a:gd name="connsiteY10" fmla="*/ 401940 h 445112"/>
                <a:gd name="connsiteX11" fmla="*/ 1886158 w 2655517"/>
                <a:gd name="connsiteY11" fmla="*/ 429944 h 445112"/>
                <a:gd name="connsiteX12" fmla="*/ 1724259 w 2655517"/>
                <a:gd name="connsiteY12" fmla="*/ 390642 h 445112"/>
                <a:gd name="connsiteX13" fmla="*/ 1513006 w 2655517"/>
                <a:gd name="connsiteY13" fmla="*/ 422095 h 445112"/>
                <a:gd name="connsiteX14" fmla="*/ 1317867 w 2655517"/>
                <a:gd name="connsiteY14" fmla="*/ 370128 h 445112"/>
                <a:gd name="connsiteX15" fmla="*/ 1149068 w 2655517"/>
                <a:gd name="connsiteY15" fmla="*/ 431189 h 445112"/>
                <a:gd name="connsiteX16" fmla="*/ 779364 w 2655517"/>
                <a:gd name="connsiteY16" fmla="*/ 373158 h 445112"/>
                <a:gd name="connsiteX17" fmla="*/ 519002 w 2655517"/>
                <a:gd name="connsiteY17" fmla="*/ 338757 h 445112"/>
                <a:gd name="connsiteX18" fmla="*/ 43581 w 2655517"/>
                <a:gd name="connsiteY18" fmla="*/ 312212 h 445112"/>
                <a:gd name="connsiteX0" fmla="*/ 447445 w 3059381"/>
                <a:gd name="connsiteY0" fmla="*/ 319677 h 452577"/>
                <a:gd name="connsiteX1" fmla="*/ 29341 w 3059381"/>
                <a:gd name="connsiteY1" fmla="*/ 59611 h 452577"/>
                <a:gd name="connsiteX2" fmla="*/ 875182 w 3059381"/>
                <a:gd name="connsiteY2" fmla="*/ 8005 h 452577"/>
                <a:gd name="connsiteX3" fmla="*/ 1217416 w 3059381"/>
                <a:gd name="connsiteY3" fmla="*/ 120498 h 452577"/>
                <a:gd name="connsiteX4" fmla="*/ 1473555 w 3059381"/>
                <a:gd name="connsiteY4" fmla="*/ 87577 h 452577"/>
                <a:gd name="connsiteX5" fmla="*/ 2573690 w 3059381"/>
                <a:gd name="connsiteY5" fmla="*/ 135565 h 452577"/>
                <a:gd name="connsiteX6" fmla="*/ 2925562 w 3059381"/>
                <a:gd name="connsiteY6" fmla="*/ 144465 h 452577"/>
                <a:gd name="connsiteX7" fmla="*/ 3058687 w 3059381"/>
                <a:gd name="connsiteY7" fmla="*/ 300420 h 452577"/>
                <a:gd name="connsiteX8" fmla="*/ 2982521 w 3059381"/>
                <a:gd name="connsiteY8" fmla="*/ 394542 h 452577"/>
                <a:gd name="connsiteX9" fmla="*/ 2763541 w 3059381"/>
                <a:gd name="connsiteY9" fmla="*/ 452155 h 452577"/>
                <a:gd name="connsiteX10" fmla="*/ 2551456 w 3059381"/>
                <a:gd name="connsiteY10" fmla="*/ 409405 h 452577"/>
                <a:gd name="connsiteX11" fmla="*/ 2290022 w 3059381"/>
                <a:gd name="connsiteY11" fmla="*/ 437409 h 452577"/>
                <a:gd name="connsiteX12" fmla="*/ 2128123 w 3059381"/>
                <a:gd name="connsiteY12" fmla="*/ 398107 h 452577"/>
                <a:gd name="connsiteX13" fmla="*/ 1916870 w 3059381"/>
                <a:gd name="connsiteY13" fmla="*/ 429560 h 452577"/>
                <a:gd name="connsiteX14" fmla="*/ 1721731 w 3059381"/>
                <a:gd name="connsiteY14" fmla="*/ 377593 h 452577"/>
                <a:gd name="connsiteX15" fmla="*/ 1552932 w 3059381"/>
                <a:gd name="connsiteY15" fmla="*/ 438654 h 452577"/>
                <a:gd name="connsiteX16" fmla="*/ 1183228 w 3059381"/>
                <a:gd name="connsiteY16" fmla="*/ 380623 h 452577"/>
                <a:gd name="connsiteX17" fmla="*/ 922866 w 3059381"/>
                <a:gd name="connsiteY17" fmla="*/ 346222 h 452577"/>
                <a:gd name="connsiteX18" fmla="*/ 447445 w 3059381"/>
                <a:gd name="connsiteY18" fmla="*/ 319677 h 452577"/>
                <a:gd name="connsiteX0" fmla="*/ 492818 w 3104754"/>
                <a:gd name="connsiteY0" fmla="*/ 319677 h 452577"/>
                <a:gd name="connsiteX1" fmla="*/ 72407 w 3104754"/>
                <a:gd name="connsiteY1" fmla="*/ 188695 h 452577"/>
                <a:gd name="connsiteX2" fmla="*/ 74714 w 3104754"/>
                <a:gd name="connsiteY2" fmla="*/ 59611 h 452577"/>
                <a:gd name="connsiteX3" fmla="*/ 920555 w 3104754"/>
                <a:gd name="connsiteY3" fmla="*/ 8005 h 452577"/>
                <a:gd name="connsiteX4" fmla="*/ 1262789 w 3104754"/>
                <a:gd name="connsiteY4" fmla="*/ 120498 h 452577"/>
                <a:gd name="connsiteX5" fmla="*/ 1518928 w 3104754"/>
                <a:gd name="connsiteY5" fmla="*/ 87577 h 452577"/>
                <a:gd name="connsiteX6" fmla="*/ 2619063 w 3104754"/>
                <a:gd name="connsiteY6" fmla="*/ 135565 h 452577"/>
                <a:gd name="connsiteX7" fmla="*/ 2970935 w 3104754"/>
                <a:gd name="connsiteY7" fmla="*/ 144465 h 452577"/>
                <a:gd name="connsiteX8" fmla="*/ 3104060 w 3104754"/>
                <a:gd name="connsiteY8" fmla="*/ 300420 h 452577"/>
                <a:gd name="connsiteX9" fmla="*/ 3027894 w 3104754"/>
                <a:gd name="connsiteY9" fmla="*/ 394542 h 452577"/>
                <a:gd name="connsiteX10" fmla="*/ 2808914 w 3104754"/>
                <a:gd name="connsiteY10" fmla="*/ 452155 h 452577"/>
                <a:gd name="connsiteX11" fmla="*/ 2596829 w 3104754"/>
                <a:gd name="connsiteY11" fmla="*/ 409405 h 452577"/>
                <a:gd name="connsiteX12" fmla="*/ 2335395 w 3104754"/>
                <a:gd name="connsiteY12" fmla="*/ 437409 h 452577"/>
                <a:gd name="connsiteX13" fmla="*/ 2173496 w 3104754"/>
                <a:gd name="connsiteY13" fmla="*/ 398107 h 452577"/>
                <a:gd name="connsiteX14" fmla="*/ 1962243 w 3104754"/>
                <a:gd name="connsiteY14" fmla="*/ 429560 h 452577"/>
                <a:gd name="connsiteX15" fmla="*/ 1767104 w 3104754"/>
                <a:gd name="connsiteY15" fmla="*/ 377593 h 452577"/>
                <a:gd name="connsiteX16" fmla="*/ 1598305 w 3104754"/>
                <a:gd name="connsiteY16" fmla="*/ 438654 h 452577"/>
                <a:gd name="connsiteX17" fmla="*/ 1228601 w 3104754"/>
                <a:gd name="connsiteY17" fmla="*/ 380623 h 452577"/>
                <a:gd name="connsiteX18" fmla="*/ 968239 w 3104754"/>
                <a:gd name="connsiteY18" fmla="*/ 346222 h 452577"/>
                <a:gd name="connsiteX19" fmla="*/ 492818 w 3104754"/>
                <a:gd name="connsiteY19" fmla="*/ 319677 h 452577"/>
                <a:gd name="connsiteX0" fmla="*/ 446419 w 3058355"/>
                <a:gd name="connsiteY0" fmla="*/ 365205 h 498105"/>
                <a:gd name="connsiteX1" fmla="*/ 26008 w 3058355"/>
                <a:gd name="connsiteY1" fmla="*/ 234223 h 498105"/>
                <a:gd name="connsiteX2" fmla="*/ 158942 w 3058355"/>
                <a:gd name="connsiteY2" fmla="*/ 38488 h 498105"/>
                <a:gd name="connsiteX3" fmla="*/ 874156 w 3058355"/>
                <a:gd name="connsiteY3" fmla="*/ 53533 h 498105"/>
                <a:gd name="connsiteX4" fmla="*/ 1216390 w 3058355"/>
                <a:gd name="connsiteY4" fmla="*/ 166026 h 498105"/>
                <a:gd name="connsiteX5" fmla="*/ 1472529 w 3058355"/>
                <a:gd name="connsiteY5" fmla="*/ 133105 h 498105"/>
                <a:gd name="connsiteX6" fmla="*/ 2572664 w 3058355"/>
                <a:gd name="connsiteY6" fmla="*/ 181093 h 498105"/>
                <a:gd name="connsiteX7" fmla="*/ 2924536 w 3058355"/>
                <a:gd name="connsiteY7" fmla="*/ 189993 h 498105"/>
                <a:gd name="connsiteX8" fmla="*/ 3057661 w 3058355"/>
                <a:gd name="connsiteY8" fmla="*/ 345948 h 498105"/>
                <a:gd name="connsiteX9" fmla="*/ 2981495 w 3058355"/>
                <a:gd name="connsiteY9" fmla="*/ 440070 h 498105"/>
                <a:gd name="connsiteX10" fmla="*/ 2762515 w 3058355"/>
                <a:gd name="connsiteY10" fmla="*/ 497683 h 498105"/>
                <a:gd name="connsiteX11" fmla="*/ 2550430 w 3058355"/>
                <a:gd name="connsiteY11" fmla="*/ 454933 h 498105"/>
                <a:gd name="connsiteX12" fmla="*/ 2288996 w 3058355"/>
                <a:gd name="connsiteY12" fmla="*/ 482937 h 498105"/>
                <a:gd name="connsiteX13" fmla="*/ 2127097 w 3058355"/>
                <a:gd name="connsiteY13" fmla="*/ 443635 h 498105"/>
                <a:gd name="connsiteX14" fmla="*/ 1915844 w 3058355"/>
                <a:gd name="connsiteY14" fmla="*/ 475088 h 498105"/>
                <a:gd name="connsiteX15" fmla="*/ 1720705 w 3058355"/>
                <a:gd name="connsiteY15" fmla="*/ 423121 h 498105"/>
                <a:gd name="connsiteX16" fmla="*/ 1551906 w 3058355"/>
                <a:gd name="connsiteY16" fmla="*/ 484182 h 498105"/>
                <a:gd name="connsiteX17" fmla="*/ 1182202 w 3058355"/>
                <a:gd name="connsiteY17" fmla="*/ 426151 h 498105"/>
                <a:gd name="connsiteX18" fmla="*/ 921840 w 3058355"/>
                <a:gd name="connsiteY18" fmla="*/ 391750 h 498105"/>
                <a:gd name="connsiteX19" fmla="*/ 446419 w 3058355"/>
                <a:gd name="connsiteY19" fmla="*/ 365205 h 498105"/>
                <a:gd name="connsiteX0" fmla="*/ 446419 w 3062992"/>
                <a:gd name="connsiteY0" fmla="*/ 365205 h 501441"/>
                <a:gd name="connsiteX1" fmla="*/ 26008 w 3062992"/>
                <a:gd name="connsiteY1" fmla="*/ 234223 h 501441"/>
                <a:gd name="connsiteX2" fmla="*/ 158942 w 3062992"/>
                <a:gd name="connsiteY2" fmla="*/ 38488 h 501441"/>
                <a:gd name="connsiteX3" fmla="*/ 874156 w 3062992"/>
                <a:gd name="connsiteY3" fmla="*/ 53533 h 501441"/>
                <a:gd name="connsiteX4" fmla="*/ 1216390 w 3062992"/>
                <a:gd name="connsiteY4" fmla="*/ 166026 h 501441"/>
                <a:gd name="connsiteX5" fmla="*/ 1472529 w 3062992"/>
                <a:gd name="connsiteY5" fmla="*/ 133105 h 501441"/>
                <a:gd name="connsiteX6" fmla="*/ 2572664 w 3062992"/>
                <a:gd name="connsiteY6" fmla="*/ 181093 h 501441"/>
                <a:gd name="connsiteX7" fmla="*/ 2924536 w 3062992"/>
                <a:gd name="connsiteY7" fmla="*/ 189993 h 501441"/>
                <a:gd name="connsiteX8" fmla="*/ 3057661 w 3062992"/>
                <a:gd name="connsiteY8" fmla="*/ 345948 h 501441"/>
                <a:gd name="connsiteX9" fmla="*/ 2762515 w 3062992"/>
                <a:gd name="connsiteY9" fmla="*/ 497683 h 501441"/>
                <a:gd name="connsiteX10" fmla="*/ 2550430 w 3062992"/>
                <a:gd name="connsiteY10" fmla="*/ 454933 h 501441"/>
                <a:gd name="connsiteX11" fmla="*/ 2288996 w 3062992"/>
                <a:gd name="connsiteY11" fmla="*/ 482937 h 501441"/>
                <a:gd name="connsiteX12" fmla="*/ 2127097 w 3062992"/>
                <a:gd name="connsiteY12" fmla="*/ 443635 h 501441"/>
                <a:gd name="connsiteX13" fmla="*/ 1915844 w 3062992"/>
                <a:gd name="connsiteY13" fmla="*/ 475088 h 501441"/>
                <a:gd name="connsiteX14" fmla="*/ 1720705 w 3062992"/>
                <a:gd name="connsiteY14" fmla="*/ 423121 h 501441"/>
                <a:gd name="connsiteX15" fmla="*/ 1551906 w 3062992"/>
                <a:gd name="connsiteY15" fmla="*/ 484182 h 501441"/>
                <a:gd name="connsiteX16" fmla="*/ 1182202 w 3062992"/>
                <a:gd name="connsiteY16" fmla="*/ 426151 h 501441"/>
                <a:gd name="connsiteX17" fmla="*/ 921840 w 3062992"/>
                <a:gd name="connsiteY17" fmla="*/ 391750 h 501441"/>
                <a:gd name="connsiteX18" fmla="*/ 446419 w 3062992"/>
                <a:gd name="connsiteY18" fmla="*/ 365205 h 501441"/>
                <a:gd name="connsiteX0" fmla="*/ 446419 w 3061745"/>
                <a:gd name="connsiteY0" fmla="*/ 365205 h 501441"/>
                <a:gd name="connsiteX1" fmla="*/ 26008 w 3061745"/>
                <a:gd name="connsiteY1" fmla="*/ 234223 h 501441"/>
                <a:gd name="connsiteX2" fmla="*/ 158942 w 3061745"/>
                <a:gd name="connsiteY2" fmla="*/ 38488 h 501441"/>
                <a:gd name="connsiteX3" fmla="*/ 874156 w 3061745"/>
                <a:gd name="connsiteY3" fmla="*/ 53533 h 501441"/>
                <a:gd name="connsiteX4" fmla="*/ 1216390 w 3061745"/>
                <a:gd name="connsiteY4" fmla="*/ 166026 h 501441"/>
                <a:gd name="connsiteX5" fmla="*/ 1472529 w 3061745"/>
                <a:gd name="connsiteY5" fmla="*/ 133105 h 501441"/>
                <a:gd name="connsiteX6" fmla="*/ 2572664 w 3061745"/>
                <a:gd name="connsiteY6" fmla="*/ 181093 h 501441"/>
                <a:gd name="connsiteX7" fmla="*/ 2892131 w 3061745"/>
                <a:gd name="connsiteY7" fmla="*/ 251531 h 501441"/>
                <a:gd name="connsiteX8" fmla="*/ 3057661 w 3061745"/>
                <a:gd name="connsiteY8" fmla="*/ 345948 h 501441"/>
                <a:gd name="connsiteX9" fmla="*/ 2762515 w 3061745"/>
                <a:gd name="connsiteY9" fmla="*/ 497683 h 501441"/>
                <a:gd name="connsiteX10" fmla="*/ 2550430 w 3061745"/>
                <a:gd name="connsiteY10" fmla="*/ 454933 h 501441"/>
                <a:gd name="connsiteX11" fmla="*/ 2288996 w 3061745"/>
                <a:gd name="connsiteY11" fmla="*/ 482937 h 501441"/>
                <a:gd name="connsiteX12" fmla="*/ 2127097 w 3061745"/>
                <a:gd name="connsiteY12" fmla="*/ 443635 h 501441"/>
                <a:gd name="connsiteX13" fmla="*/ 1915844 w 3061745"/>
                <a:gd name="connsiteY13" fmla="*/ 475088 h 501441"/>
                <a:gd name="connsiteX14" fmla="*/ 1720705 w 3061745"/>
                <a:gd name="connsiteY14" fmla="*/ 423121 h 501441"/>
                <a:gd name="connsiteX15" fmla="*/ 1551906 w 3061745"/>
                <a:gd name="connsiteY15" fmla="*/ 484182 h 501441"/>
                <a:gd name="connsiteX16" fmla="*/ 1182202 w 3061745"/>
                <a:gd name="connsiteY16" fmla="*/ 426151 h 501441"/>
                <a:gd name="connsiteX17" fmla="*/ 921840 w 3061745"/>
                <a:gd name="connsiteY17" fmla="*/ 391750 h 501441"/>
                <a:gd name="connsiteX18" fmla="*/ 446419 w 3061745"/>
                <a:gd name="connsiteY18" fmla="*/ 365205 h 501441"/>
                <a:gd name="connsiteX0" fmla="*/ 446419 w 3061745"/>
                <a:gd name="connsiteY0" fmla="*/ 365205 h 501441"/>
                <a:gd name="connsiteX1" fmla="*/ 26008 w 3061745"/>
                <a:gd name="connsiteY1" fmla="*/ 234223 h 501441"/>
                <a:gd name="connsiteX2" fmla="*/ 158942 w 3061745"/>
                <a:gd name="connsiteY2" fmla="*/ 38488 h 501441"/>
                <a:gd name="connsiteX3" fmla="*/ 874156 w 3061745"/>
                <a:gd name="connsiteY3" fmla="*/ 53533 h 501441"/>
                <a:gd name="connsiteX4" fmla="*/ 1216390 w 3061745"/>
                <a:gd name="connsiteY4" fmla="*/ 166026 h 501441"/>
                <a:gd name="connsiteX5" fmla="*/ 1472529 w 3061745"/>
                <a:gd name="connsiteY5" fmla="*/ 133105 h 501441"/>
                <a:gd name="connsiteX6" fmla="*/ 2540260 w 3061745"/>
                <a:gd name="connsiteY6" fmla="*/ 242632 h 501441"/>
                <a:gd name="connsiteX7" fmla="*/ 2892131 w 3061745"/>
                <a:gd name="connsiteY7" fmla="*/ 251531 h 501441"/>
                <a:gd name="connsiteX8" fmla="*/ 3057661 w 3061745"/>
                <a:gd name="connsiteY8" fmla="*/ 345948 h 501441"/>
                <a:gd name="connsiteX9" fmla="*/ 2762515 w 3061745"/>
                <a:gd name="connsiteY9" fmla="*/ 497683 h 501441"/>
                <a:gd name="connsiteX10" fmla="*/ 2550430 w 3061745"/>
                <a:gd name="connsiteY10" fmla="*/ 454933 h 501441"/>
                <a:gd name="connsiteX11" fmla="*/ 2288996 w 3061745"/>
                <a:gd name="connsiteY11" fmla="*/ 482937 h 501441"/>
                <a:gd name="connsiteX12" fmla="*/ 2127097 w 3061745"/>
                <a:gd name="connsiteY12" fmla="*/ 443635 h 501441"/>
                <a:gd name="connsiteX13" fmla="*/ 1915844 w 3061745"/>
                <a:gd name="connsiteY13" fmla="*/ 475088 h 501441"/>
                <a:gd name="connsiteX14" fmla="*/ 1720705 w 3061745"/>
                <a:gd name="connsiteY14" fmla="*/ 423121 h 501441"/>
                <a:gd name="connsiteX15" fmla="*/ 1551906 w 3061745"/>
                <a:gd name="connsiteY15" fmla="*/ 484182 h 501441"/>
                <a:gd name="connsiteX16" fmla="*/ 1182202 w 3061745"/>
                <a:gd name="connsiteY16" fmla="*/ 426151 h 501441"/>
                <a:gd name="connsiteX17" fmla="*/ 921840 w 3061745"/>
                <a:gd name="connsiteY17" fmla="*/ 391750 h 501441"/>
                <a:gd name="connsiteX18" fmla="*/ 446419 w 3061745"/>
                <a:gd name="connsiteY18" fmla="*/ 365205 h 501441"/>
                <a:gd name="connsiteX0" fmla="*/ 446419 w 3061745"/>
                <a:gd name="connsiteY0" fmla="*/ 365205 h 501441"/>
                <a:gd name="connsiteX1" fmla="*/ 26008 w 3061745"/>
                <a:gd name="connsiteY1" fmla="*/ 234223 h 501441"/>
                <a:gd name="connsiteX2" fmla="*/ 158942 w 3061745"/>
                <a:gd name="connsiteY2" fmla="*/ 38488 h 501441"/>
                <a:gd name="connsiteX3" fmla="*/ 874156 w 3061745"/>
                <a:gd name="connsiteY3" fmla="*/ 53533 h 501441"/>
                <a:gd name="connsiteX4" fmla="*/ 1216390 w 3061745"/>
                <a:gd name="connsiteY4" fmla="*/ 166026 h 501441"/>
                <a:gd name="connsiteX5" fmla="*/ 1539834 w 3061745"/>
                <a:gd name="connsiteY5" fmla="*/ 232636 h 501441"/>
                <a:gd name="connsiteX6" fmla="*/ 2540260 w 3061745"/>
                <a:gd name="connsiteY6" fmla="*/ 242632 h 501441"/>
                <a:gd name="connsiteX7" fmla="*/ 2892131 w 3061745"/>
                <a:gd name="connsiteY7" fmla="*/ 251531 h 501441"/>
                <a:gd name="connsiteX8" fmla="*/ 3057661 w 3061745"/>
                <a:gd name="connsiteY8" fmla="*/ 345948 h 501441"/>
                <a:gd name="connsiteX9" fmla="*/ 2762515 w 3061745"/>
                <a:gd name="connsiteY9" fmla="*/ 497683 h 501441"/>
                <a:gd name="connsiteX10" fmla="*/ 2550430 w 3061745"/>
                <a:gd name="connsiteY10" fmla="*/ 454933 h 501441"/>
                <a:gd name="connsiteX11" fmla="*/ 2288996 w 3061745"/>
                <a:gd name="connsiteY11" fmla="*/ 482937 h 501441"/>
                <a:gd name="connsiteX12" fmla="*/ 2127097 w 3061745"/>
                <a:gd name="connsiteY12" fmla="*/ 443635 h 501441"/>
                <a:gd name="connsiteX13" fmla="*/ 1915844 w 3061745"/>
                <a:gd name="connsiteY13" fmla="*/ 475088 h 501441"/>
                <a:gd name="connsiteX14" fmla="*/ 1720705 w 3061745"/>
                <a:gd name="connsiteY14" fmla="*/ 423121 h 501441"/>
                <a:gd name="connsiteX15" fmla="*/ 1551906 w 3061745"/>
                <a:gd name="connsiteY15" fmla="*/ 484182 h 501441"/>
                <a:gd name="connsiteX16" fmla="*/ 1182202 w 3061745"/>
                <a:gd name="connsiteY16" fmla="*/ 426151 h 501441"/>
                <a:gd name="connsiteX17" fmla="*/ 921840 w 3061745"/>
                <a:gd name="connsiteY17" fmla="*/ 391750 h 501441"/>
                <a:gd name="connsiteX18" fmla="*/ 446419 w 3061745"/>
                <a:gd name="connsiteY18" fmla="*/ 365205 h 501441"/>
                <a:gd name="connsiteX0" fmla="*/ 446419 w 3061745"/>
                <a:gd name="connsiteY0" fmla="*/ 365205 h 501441"/>
                <a:gd name="connsiteX1" fmla="*/ 26008 w 3061745"/>
                <a:gd name="connsiteY1" fmla="*/ 234223 h 501441"/>
                <a:gd name="connsiteX2" fmla="*/ 158942 w 3061745"/>
                <a:gd name="connsiteY2" fmla="*/ 38488 h 501441"/>
                <a:gd name="connsiteX3" fmla="*/ 874156 w 3061745"/>
                <a:gd name="connsiteY3" fmla="*/ 53533 h 501441"/>
                <a:gd name="connsiteX4" fmla="*/ 1181845 w 3061745"/>
                <a:gd name="connsiteY4" fmla="*/ 215554 h 501441"/>
                <a:gd name="connsiteX5" fmla="*/ 1539834 w 3061745"/>
                <a:gd name="connsiteY5" fmla="*/ 232636 h 501441"/>
                <a:gd name="connsiteX6" fmla="*/ 2540260 w 3061745"/>
                <a:gd name="connsiteY6" fmla="*/ 242632 h 501441"/>
                <a:gd name="connsiteX7" fmla="*/ 2892131 w 3061745"/>
                <a:gd name="connsiteY7" fmla="*/ 251531 h 501441"/>
                <a:gd name="connsiteX8" fmla="*/ 3057661 w 3061745"/>
                <a:gd name="connsiteY8" fmla="*/ 345948 h 501441"/>
                <a:gd name="connsiteX9" fmla="*/ 2762515 w 3061745"/>
                <a:gd name="connsiteY9" fmla="*/ 497683 h 501441"/>
                <a:gd name="connsiteX10" fmla="*/ 2550430 w 3061745"/>
                <a:gd name="connsiteY10" fmla="*/ 454933 h 501441"/>
                <a:gd name="connsiteX11" fmla="*/ 2288996 w 3061745"/>
                <a:gd name="connsiteY11" fmla="*/ 482937 h 501441"/>
                <a:gd name="connsiteX12" fmla="*/ 2127097 w 3061745"/>
                <a:gd name="connsiteY12" fmla="*/ 443635 h 501441"/>
                <a:gd name="connsiteX13" fmla="*/ 1915844 w 3061745"/>
                <a:gd name="connsiteY13" fmla="*/ 475088 h 501441"/>
                <a:gd name="connsiteX14" fmla="*/ 1720705 w 3061745"/>
                <a:gd name="connsiteY14" fmla="*/ 423121 h 501441"/>
                <a:gd name="connsiteX15" fmla="*/ 1551906 w 3061745"/>
                <a:gd name="connsiteY15" fmla="*/ 484182 h 501441"/>
                <a:gd name="connsiteX16" fmla="*/ 1182202 w 3061745"/>
                <a:gd name="connsiteY16" fmla="*/ 426151 h 501441"/>
                <a:gd name="connsiteX17" fmla="*/ 921840 w 3061745"/>
                <a:gd name="connsiteY17" fmla="*/ 391750 h 501441"/>
                <a:gd name="connsiteX18" fmla="*/ 446419 w 3061745"/>
                <a:gd name="connsiteY18" fmla="*/ 365205 h 501441"/>
                <a:gd name="connsiteX0" fmla="*/ 446419 w 3061745"/>
                <a:gd name="connsiteY0" fmla="*/ 351581 h 487817"/>
                <a:gd name="connsiteX1" fmla="*/ 26008 w 3061745"/>
                <a:gd name="connsiteY1" fmla="*/ 220599 h 487817"/>
                <a:gd name="connsiteX2" fmla="*/ 158942 w 3061745"/>
                <a:gd name="connsiteY2" fmla="*/ 24864 h 487817"/>
                <a:gd name="connsiteX3" fmla="*/ 749950 w 3061745"/>
                <a:gd name="connsiteY3" fmla="*/ 142591 h 487817"/>
                <a:gd name="connsiteX4" fmla="*/ 1181845 w 3061745"/>
                <a:gd name="connsiteY4" fmla="*/ 201930 h 487817"/>
                <a:gd name="connsiteX5" fmla="*/ 1539834 w 3061745"/>
                <a:gd name="connsiteY5" fmla="*/ 219012 h 487817"/>
                <a:gd name="connsiteX6" fmla="*/ 2540260 w 3061745"/>
                <a:gd name="connsiteY6" fmla="*/ 229008 h 487817"/>
                <a:gd name="connsiteX7" fmla="*/ 2892131 w 3061745"/>
                <a:gd name="connsiteY7" fmla="*/ 237907 h 487817"/>
                <a:gd name="connsiteX8" fmla="*/ 3057661 w 3061745"/>
                <a:gd name="connsiteY8" fmla="*/ 332324 h 487817"/>
                <a:gd name="connsiteX9" fmla="*/ 2762515 w 3061745"/>
                <a:gd name="connsiteY9" fmla="*/ 484059 h 487817"/>
                <a:gd name="connsiteX10" fmla="*/ 2550430 w 3061745"/>
                <a:gd name="connsiteY10" fmla="*/ 441309 h 487817"/>
                <a:gd name="connsiteX11" fmla="*/ 2288996 w 3061745"/>
                <a:gd name="connsiteY11" fmla="*/ 469313 h 487817"/>
                <a:gd name="connsiteX12" fmla="*/ 2127097 w 3061745"/>
                <a:gd name="connsiteY12" fmla="*/ 430011 h 487817"/>
                <a:gd name="connsiteX13" fmla="*/ 1915844 w 3061745"/>
                <a:gd name="connsiteY13" fmla="*/ 461464 h 487817"/>
                <a:gd name="connsiteX14" fmla="*/ 1720705 w 3061745"/>
                <a:gd name="connsiteY14" fmla="*/ 409497 h 487817"/>
                <a:gd name="connsiteX15" fmla="*/ 1551906 w 3061745"/>
                <a:gd name="connsiteY15" fmla="*/ 470558 h 487817"/>
                <a:gd name="connsiteX16" fmla="*/ 1182202 w 3061745"/>
                <a:gd name="connsiteY16" fmla="*/ 412527 h 487817"/>
                <a:gd name="connsiteX17" fmla="*/ 921840 w 3061745"/>
                <a:gd name="connsiteY17" fmla="*/ 378126 h 487817"/>
                <a:gd name="connsiteX18" fmla="*/ 446419 w 3061745"/>
                <a:gd name="connsiteY18" fmla="*/ 351581 h 487817"/>
                <a:gd name="connsiteX0" fmla="*/ 443381 w 3058707"/>
                <a:gd name="connsiteY0" fmla="*/ 310358 h 446594"/>
                <a:gd name="connsiteX1" fmla="*/ 22970 w 3058707"/>
                <a:gd name="connsiteY1" fmla="*/ 179376 h 446594"/>
                <a:gd name="connsiteX2" fmla="*/ 176476 w 3058707"/>
                <a:gd name="connsiteY2" fmla="*/ 29542 h 446594"/>
                <a:gd name="connsiteX3" fmla="*/ 746912 w 3058707"/>
                <a:gd name="connsiteY3" fmla="*/ 101368 h 446594"/>
                <a:gd name="connsiteX4" fmla="*/ 1178807 w 3058707"/>
                <a:gd name="connsiteY4" fmla="*/ 160707 h 446594"/>
                <a:gd name="connsiteX5" fmla="*/ 1536796 w 3058707"/>
                <a:gd name="connsiteY5" fmla="*/ 177789 h 446594"/>
                <a:gd name="connsiteX6" fmla="*/ 2537222 w 3058707"/>
                <a:gd name="connsiteY6" fmla="*/ 187785 h 446594"/>
                <a:gd name="connsiteX7" fmla="*/ 2889093 w 3058707"/>
                <a:gd name="connsiteY7" fmla="*/ 196684 h 446594"/>
                <a:gd name="connsiteX8" fmla="*/ 3054623 w 3058707"/>
                <a:gd name="connsiteY8" fmla="*/ 291101 h 446594"/>
                <a:gd name="connsiteX9" fmla="*/ 2759477 w 3058707"/>
                <a:gd name="connsiteY9" fmla="*/ 442836 h 446594"/>
                <a:gd name="connsiteX10" fmla="*/ 2547392 w 3058707"/>
                <a:gd name="connsiteY10" fmla="*/ 400086 h 446594"/>
                <a:gd name="connsiteX11" fmla="*/ 2285958 w 3058707"/>
                <a:gd name="connsiteY11" fmla="*/ 428090 h 446594"/>
                <a:gd name="connsiteX12" fmla="*/ 2124059 w 3058707"/>
                <a:gd name="connsiteY12" fmla="*/ 388788 h 446594"/>
                <a:gd name="connsiteX13" fmla="*/ 1912806 w 3058707"/>
                <a:gd name="connsiteY13" fmla="*/ 420241 h 446594"/>
                <a:gd name="connsiteX14" fmla="*/ 1717667 w 3058707"/>
                <a:gd name="connsiteY14" fmla="*/ 368274 h 446594"/>
                <a:gd name="connsiteX15" fmla="*/ 1548868 w 3058707"/>
                <a:gd name="connsiteY15" fmla="*/ 429335 h 446594"/>
                <a:gd name="connsiteX16" fmla="*/ 1179164 w 3058707"/>
                <a:gd name="connsiteY16" fmla="*/ 371304 h 446594"/>
                <a:gd name="connsiteX17" fmla="*/ 918802 w 3058707"/>
                <a:gd name="connsiteY17" fmla="*/ 336903 h 446594"/>
                <a:gd name="connsiteX18" fmla="*/ 443381 w 3058707"/>
                <a:gd name="connsiteY18" fmla="*/ 310358 h 446594"/>
                <a:gd name="connsiteX0" fmla="*/ 443381 w 3058707"/>
                <a:gd name="connsiteY0" fmla="*/ 289922 h 426158"/>
                <a:gd name="connsiteX1" fmla="*/ 22970 w 3058707"/>
                <a:gd name="connsiteY1" fmla="*/ 158940 h 426158"/>
                <a:gd name="connsiteX2" fmla="*/ 176476 w 3058707"/>
                <a:gd name="connsiteY2" fmla="*/ 9106 h 426158"/>
                <a:gd name="connsiteX3" fmla="*/ 746912 w 3058707"/>
                <a:gd name="connsiteY3" fmla="*/ 80932 h 426158"/>
                <a:gd name="connsiteX4" fmla="*/ 1178807 w 3058707"/>
                <a:gd name="connsiteY4" fmla="*/ 140271 h 426158"/>
                <a:gd name="connsiteX5" fmla="*/ 1536796 w 3058707"/>
                <a:gd name="connsiteY5" fmla="*/ 157353 h 426158"/>
                <a:gd name="connsiteX6" fmla="*/ 2537222 w 3058707"/>
                <a:gd name="connsiteY6" fmla="*/ 167349 h 426158"/>
                <a:gd name="connsiteX7" fmla="*/ 2889093 w 3058707"/>
                <a:gd name="connsiteY7" fmla="*/ 176248 h 426158"/>
                <a:gd name="connsiteX8" fmla="*/ 3054623 w 3058707"/>
                <a:gd name="connsiteY8" fmla="*/ 270665 h 426158"/>
                <a:gd name="connsiteX9" fmla="*/ 2759477 w 3058707"/>
                <a:gd name="connsiteY9" fmla="*/ 422400 h 426158"/>
                <a:gd name="connsiteX10" fmla="*/ 2547392 w 3058707"/>
                <a:gd name="connsiteY10" fmla="*/ 379650 h 426158"/>
                <a:gd name="connsiteX11" fmla="*/ 2285958 w 3058707"/>
                <a:gd name="connsiteY11" fmla="*/ 407654 h 426158"/>
                <a:gd name="connsiteX12" fmla="*/ 2124059 w 3058707"/>
                <a:gd name="connsiteY12" fmla="*/ 368352 h 426158"/>
                <a:gd name="connsiteX13" fmla="*/ 1912806 w 3058707"/>
                <a:gd name="connsiteY13" fmla="*/ 399805 h 426158"/>
                <a:gd name="connsiteX14" fmla="*/ 1717667 w 3058707"/>
                <a:gd name="connsiteY14" fmla="*/ 347838 h 426158"/>
                <a:gd name="connsiteX15" fmla="*/ 1548868 w 3058707"/>
                <a:gd name="connsiteY15" fmla="*/ 408899 h 426158"/>
                <a:gd name="connsiteX16" fmla="*/ 1179164 w 3058707"/>
                <a:gd name="connsiteY16" fmla="*/ 350868 h 426158"/>
                <a:gd name="connsiteX17" fmla="*/ 918802 w 3058707"/>
                <a:gd name="connsiteY17" fmla="*/ 316467 h 426158"/>
                <a:gd name="connsiteX18" fmla="*/ 443381 w 3058707"/>
                <a:gd name="connsiteY18" fmla="*/ 289922 h 426158"/>
                <a:gd name="connsiteX0" fmla="*/ 336460 w 2951786"/>
                <a:gd name="connsiteY0" fmla="*/ 289922 h 426158"/>
                <a:gd name="connsiteX1" fmla="*/ 80568 w 2951786"/>
                <a:gd name="connsiteY1" fmla="*/ 73858 h 426158"/>
                <a:gd name="connsiteX2" fmla="*/ 69555 w 2951786"/>
                <a:gd name="connsiteY2" fmla="*/ 9106 h 426158"/>
                <a:gd name="connsiteX3" fmla="*/ 639991 w 2951786"/>
                <a:gd name="connsiteY3" fmla="*/ 80932 h 426158"/>
                <a:gd name="connsiteX4" fmla="*/ 1071886 w 2951786"/>
                <a:gd name="connsiteY4" fmla="*/ 140271 h 426158"/>
                <a:gd name="connsiteX5" fmla="*/ 1429875 w 2951786"/>
                <a:gd name="connsiteY5" fmla="*/ 157353 h 426158"/>
                <a:gd name="connsiteX6" fmla="*/ 2430301 w 2951786"/>
                <a:gd name="connsiteY6" fmla="*/ 167349 h 426158"/>
                <a:gd name="connsiteX7" fmla="*/ 2782172 w 2951786"/>
                <a:gd name="connsiteY7" fmla="*/ 176248 h 426158"/>
                <a:gd name="connsiteX8" fmla="*/ 2947702 w 2951786"/>
                <a:gd name="connsiteY8" fmla="*/ 270665 h 426158"/>
                <a:gd name="connsiteX9" fmla="*/ 2652556 w 2951786"/>
                <a:gd name="connsiteY9" fmla="*/ 422400 h 426158"/>
                <a:gd name="connsiteX10" fmla="*/ 2440471 w 2951786"/>
                <a:gd name="connsiteY10" fmla="*/ 379650 h 426158"/>
                <a:gd name="connsiteX11" fmla="*/ 2179037 w 2951786"/>
                <a:gd name="connsiteY11" fmla="*/ 407654 h 426158"/>
                <a:gd name="connsiteX12" fmla="*/ 2017138 w 2951786"/>
                <a:gd name="connsiteY12" fmla="*/ 368352 h 426158"/>
                <a:gd name="connsiteX13" fmla="*/ 1805885 w 2951786"/>
                <a:gd name="connsiteY13" fmla="*/ 399805 h 426158"/>
                <a:gd name="connsiteX14" fmla="*/ 1610746 w 2951786"/>
                <a:gd name="connsiteY14" fmla="*/ 347838 h 426158"/>
                <a:gd name="connsiteX15" fmla="*/ 1441947 w 2951786"/>
                <a:gd name="connsiteY15" fmla="*/ 408899 h 426158"/>
                <a:gd name="connsiteX16" fmla="*/ 1072243 w 2951786"/>
                <a:gd name="connsiteY16" fmla="*/ 350868 h 426158"/>
                <a:gd name="connsiteX17" fmla="*/ 811881 w 2951786"/>
                <a:gd name="connsiteY17" fmla="*/ 316467 h 426158"/>
                <a:gd name="connsiteX18" fmla="*/ 336460 w 2951786"/>
                <a:gd name="connsiteY18" fmla="*/ 289922 h 426158"/>
                <a:gd name="connsiteX0" fmla="*/ 250247 w 2951786"/>
                <a:gd name="connsiteY0" fmla="*/ 292895 h 426158"/>
                <a:gd name="connsiteX1" fmla="*/ 80568 w 2951786"/>
                <a:gd name="connsiteY1" fmla="*/ 73858 h 426158"/>
                <a:gd name="connsiteX2" fmla="*/ 69555 w 2951786"/>
                <a:gd name="connsiteY2" fmla="*/ 9106 h 426158"/>
                <a:gd name="connsiteX3" fmla="*/ 639991 w 2951786"/>
                <a:gd name="connsiteY3" fmla="*/ 80932 h 426158"/>
                <a:gd name="connsiteX4" fmla="*/ 1071886 w 2951786"/>
                <a:gd name="connsiteY4" fmla="*/ 140271 h 426158"/>
                <a:gd name="connsiteX5" fmla="*/ 1429875 w 2951786"/>
                <a:gd name="connsiteY5" fmla="*/ 157353 h 426158"/>
                <a:gd name="connsiteX6" fmla="*/ 2430301 w 2951786"/>
                <a:gd name="connsiteY6" fmla="*/ 167349 h 426158"/>
                <a:gd name="connsiteX7" fmla="*/ 2782172 w 2951786"/>
                <a:gd name="connsiteY7" fmla="*/ 176248 h 426158"/>
                <a:gd name="connsiteX8" fmla="*/ 2947702 w 2951786"/>
                <a:gd name="connsiteY8" fmla="*/ 270665 h 426158"/>
                <a:gd name="connsiteX9" fmla="*/ 2652556 w 2951786"/>
                <a:gd name="connsiteY9" fmla="*/ 422400 h 426158"/>
                <a:gd name="connsiteX10" fmla="*/ 2440471 w 2951786"/>
                <a:gd name="connsiteY10" fmla="*/ 379650 h 426158"/>
                <a:gd name="connsiteX11" fmla="*/ 2179037 w 2951786"/>
                <a:gd name="connsiteY11" fmla="*/ 407654 h 426158"/>
                <a:gd name="connsiteX12" fmla="*/ 2017138 w 2951786"/>
                <a:gd name="connsiteY12" fmla="*/ 368352 h 426158"/>
                <a:gd name="connsiteX13" fmla="*/ 1805885 w 2951786"/>
                <a:gd name="connsiteY13" fmla="*/ 399805 h 426158"/>
                <a:gd name="connsiteX14" fmla="*/ 1610746 w 2951786"/>
                <a:gd name="connsiteY14" fmla="*/ 347838 h 426158"/>
                <a:gd name="connsiteX15" fmla="*/ 1441947 w 2951786"/>
                <a:gd name="connsiteY15" fmla="*/ 408899 h 426158"/>
                <a:gd name="connsiteX16" fmla="*/ 1072243 w 2951786"/>
                <a:gd name="connsiteY16" fmla="*/ 350868 h 426158"/>
                <a:gd name="connsiteX17" fmla="*/ 811881 w 2951786"/>
                <a:gd name="connsiteY17" fmla="*/ 316467 h 426158"/>
                <a:gd name="connsiteX18" fmla="*/ 250247 w 2951786"/>
                <a:gd name="connsiteY18" fmla="*/ 292895 h 426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51786" h="426158">
                  <a:moveTo>
                    <a:pt x="250247" y="292895"/>
                  </a:moveTo>
                  <a:cubicBezTo>
                    <a:pt x="118848" y="268613"/>
                    <a:pt x="150252" y="117202"/>
                    <a:pt x="80568" y="73858"/>
                  </a:cubicBezTo>
                  <a:cubicBezTo>
                    <a:pt x="10884" y="30514"/>
                    <a:pt x="-53896" y="41193"/>
                    <a:pt x="69555" y="9106"/>
                  </a:cubicBezTo>
                  <a:cubicBezTo>
                    <a:pt x="234382" y="-33693"/>
                    <a:pt x="497542" y="88708"/>
                    <a:pt x="639991" y="80932"/>
                  </a:cubicBezTo>
                  <a:cubicBezTo>
                    <a:pt x="751870" y="71320"/>
                    <a:pt x="985842" y="140060"/>
                    <a:pt x="1071886" y="140271"/>
                  </a:cubicBezTo>
                  <a:cubicBezTo>
                    <a:pt x="1157930" y="140482"/>
                    <a:pt x="1203473" y="152840"/>
                    <a:pt x="1429875" y="157353"/>
                  </a:cubicBezTo>
                  <a:lnTo>
                    <a:pt x="2430301" y="167349"/>
                  </a:lnTo>
                  <a:cubicBezTo>
                    <a:pt x="2678446" y="188127"/>
                    <a:pt x="2702410" y="154777"/>
                    <a:pt x="2782172" y="176248"/>
                  </a:cubicBezTo>
                  <a:cubicBezTo>
                    <a:pt x="2861935" y="197719"/>
                    <a:pt x="2974706" y="219383"/>
                    <a:pt x="2947702" y="270665"/>
                  </a:cubicBezTo>
                  <a:cubicBezTo>
                    <a:pt x="2920699" y="321947"/>
                    <a:pt x="2737095" y="404236"/>
                    <a:pt x="2652556" y="422400"/>
                  </a:cubicBezTo>
                  <a:cubicBezTo>
                    <a:pt x="2568017" y="440564"/>
                    <a:pt x="2524464" y="387399"/>
                    <a:pt x="2440471" y="379650"/>
                  </a:cubicBezTo>
                  <a:cubicBezTo>
                    <a:pt x="2356478" y="371901"/>
                    <a:pt x="2249592" y="409537"/>
                    <a:pt x="2179037" y="407654"/>
                  </a:cubicBezTo>
                  <a:cubicBezTo>
                    <a:pt x="2108482" y="405771"/>
                    <a:pt x="2079082" y="362476"/>
                    <a:pt x="2017138" y="368352"/>
                  </a:cubicBezTo>
                  <a:cubicBezTo>
                    <a:pt x="1955194" y="374228"/>
                    <a:pt x="1873617" y="403224"/>
                    <a:pt x="1805885" y="399805"/>
                  </a:cubicBezTo>
                  <a:cubicBezTo>
                    <a:pt x="1738153" y="396386"/>
                    <a:pt x="1674365" y="357153"/>
                    <a:pt x="1610746" y="347838"/>
                  </a:cubicBezTo>
                  <a:cubicBezTo>
                    <a:pt x="1547127" y="338523"/>
                    <a:pt x="1534522" y="406858"/>
                    <a:pt x="1441947" y="408899"/>
                  </a:cubicBezTo>
                  <a:cubicBezTo>
                    <a:pt x="1349372" y="410940"/>
                    <a:pt x="1177254" y="366273"/>
                    <a:pt x="1072243" y="350868"/>
                  </a:cubicBezTo>
                  <a:cubicBezTo>
                    <a:pt x="967232" y="335463"/>
                    <a:pt x="948880" y="326129"/>
                    <a:pt x="811881" y="316467"/>
                  </a:cubicBezTo>
                  <a:cubicBezTo>
                    <a:pt x="674882" y="306805"/>
                    <a:pt x="314599" y="341278"/>
                    <a:pt x="250247" y="292895"/>
                  </a:cubicBezTo>
                  <a:close/>
                </a:path>
              </a:pathLst>
            </a:custGeom>
            <a:noFill/>
            <a:ln w="28575">
              <a:solidFill>
                <a:srgbClr val="0C00A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PE"/>
            </a:p>
          </p:txBody>
        </p:sp>
        <p:sp>
          <p:nvSpPr>
            <p:cNvPr id="41" name="Oval 48"/>
            <p:cNvSpPr/>
            <p:nvPr/>
          </p:nvSpPr>
          <p:spPr>
            <a:xfrm rot="3391723">
              <a:off x="1266699" y="2445656"/>
              <a:ext cx="1552576" cy="666448"/>
            </a:xfrm>
            <a:custGeom>
              <a:avLst/>
              <a:gdLst>
                <a:gd name="connsiteX0" fmla="*/ 0 w 777224"/>
                <a:gd name="connsiteY0" fmla="*/ 226744 h 453487"/>
                <a:gd name="connsiteX1" fmla="*/ 388612 w 777224"/>
                <a:gd name="connsiteY1" fmla="*/ 0 h 453487"/>
                <a:gd name="connsiteX2" fmla="*/ 777224 w 777224"/>
                <a:gd name="connsiteY2" fmla="*/ 226744 h 453487"/>
                <a:gd name="connsiteX3" fmla="*/ 388612 w 777224"/>
                <a:gd name="connsiteY3" fmla="*/ 453488 h 453487"/>
                <a:gd name="connsiteX4" fmla="*/ 0 w 777224"/>
                <a:gd name="connsiteY4" fmla="*/ 226744 h 453487"/>
                <a:gd name="connsiteX0" fmla="*/ 0 w 1428419"/>
                <a:gd name="connsiteY0" fmla="*/ 228607 h 462468"/>
                <a:gd name="connsiteX1" fmla="*/ 388612 w 1428419"/>
                <a:gd name="connsiteY1" fmla="*/ 1863 h 462468"/>
                <a:gd name="connsiteX2" fmla="*/ 1428419 w 1428419"/>
                <a:gd name="connsiteY2" fmla="*/ 338571 h 462468"/>
                <a:gd name="connsiteX3" fmla="*/ 388612 w 1428419"/>
                <a:gd name="connsiteY3" fmla="*/ 455351 h 462468"/>
                <a:gd name="connsiteX4" fmla="*/ 0 w 1428419"/>
                <a:gd name="connsiteY4" fmla="*/ 228607 h 462468"/>
                <a:gd name="connsiteX0" fmla="*/ 0 w 1451408"/>
                <a:gd name="connsiteY0" fmla="*/ 228607 h 458595"/>
                <a:gd name="connsiteX1" fmla="*/ 388612 w 1451408"/>
                <a:gd name="connsiteY1" fmla="*/ 1863 h 458595"/>
                <a:gd name="connsiteX2" fmla="*/ 1428419 w 1451408"/>
                <a:gd name="connsiteY2" fmla="*/ 338571 h 458595"/>
                <a:gd name="connsiteX3" fmla="*/ 1058141 w 1451408"/>
                <a:gd name="connsiteY3" fmla="*/ 360984 h 458595"/>
                <a:gd name="connsiteX4" fmla="*/ 388612 w 1451408"/>
                <a:gd name="connsiteY4" fmla="*/ 455351 h 458595"/>
                <a:gd name="connsiteX5" fmla="*/ 0 w 1451408"/>
                <a:gd name="connsiteY5" fmla="*/ 228607 h 458595"/>
                <a:gd name="connsiteX0" fmla="*/ 470 w 1451878"/>
                <a:gd name="connsiteY0" fmla="*/ 228245 h 550310"/>
                <a:gd name="connsiteX1" fmla="*/ 389082 w 1451878"/>
                <a:gd name="connsiteY1" fmla="*/ 1501 h 550310"/>
                <a:gd name="connsiteX2" fmla="*/ 1428889 w 1451878"/>
                <a:gd name="connsiteY2" fmla="*/ 338209 h 550310"/>
                <a:gd name="connsiteX3" fmla="*/ 1058611 w 1451878"/>
                <a:gd name="connsiteY3" fmla="*/ 360622 h 550310"/>
                <a:gd name="connsiteX4" fmla="*/ 327233 w 1451878"/>
                <a:gd name="connsiteY4" fmla="*/ 548535 h 550310"/>
                <a:gd name="connsiteX5" fmla="*/ 470 w 1451878"/>
                <a:gd name="connsiteY5" fmla="*/ 228245 h 550310"/>
                <a:gd name="connsiteX0" fmla="*/ 53810 w 1505218"/>
                <a:gd name="connsiteY0" fmla="*/ 228136 h 552369"/>
                <a:gd name="connsiteX1" fmla="*/ 442422 w 1505218"/>
                <a:gd name="connsiteY1" fmla="*/ 1392 h 552369"/>
                <a:gd name="connsiteX2" fmla="*/ 1482229 w 1505218"/>
                <a:gd name="connsiteY2" fmla="*/ 338100 h 552369"/>
                <a:gd name="connsiteX3" fmla="*/ 1111951 w 1505218"/>
                <a:gd name="connsiteY3" fmla="*/ 360513 h 552369"/>
                <a:gd name="connsiteX4" fmla="*/ 380573 w 1505218"/>
                <a:gd name="connsiteY4" fmla="*/ 548426 h 552369"/>
                <a:gd name="connsiteX5" fmla="*/ 38102 w 1505218"/>
                <a:gd name="connsiteY5" fmla="*/ 467493 h 552369"/>
                <a:gd name="connsiteX6" fmla="*/ 53810 w 1505218"/>
                <a:gd name="connsiteY6" fmla="*/ 228136 h 552369"/>
                <a:gd name="connsiteX0" fmla="*/ 77931 w 1529339"/>
                <a:gd name="connsiteY0" fmla="*/ 293448 h 617681"/>
                <a:gd name="connsiteX1" fmla="*/ 19586 w 1529339"/>
                <a:gd name="connsiteY1" fmla="*/ 18570 h 617681"/>
                <a:gd name="connsiteX2" fmla="*/ 466543 w 1529339"/>
                <a:gd name="connsiteY2" fmla="*/ 66704 h 617681"/>
                <a:gd name="connsiteX3" fmla="*/ 1506350 w 1529339"/>
                <a:gd name="connsiteY3" fmla="*/ 403412 h 617681"/>
                <a:gd name="connsiteX4" fmla="*/ 1136072 w 1529339"/>
                <a:gd name="connsiteY4" fmla="*/ 425825 h 617681"/>
                <a:gd name="connsiteX5" fmla="*/ 404694 w 1529339"/>
                <a:gd name="connsiteY5" fmla="*/ 613738 h 617681"/>
                <a:gd name="connsiteX6" fmla="*/ 62223 w 1529339"/>
                <a:gd name="connsiteY6" fmla="*/ 532805 h 617681"/>
                <a:gd name="connsiteX7" fmla="*/ 77931 w 1529339"/>
                <a:gd name="connsiteY7" fmla="*/ 293448 h 617681"/>
                <a:gd name="connsiteX0" fmla="*/ 16932 w 1547376"/>
                <a:gd name="connsiteY0" fmla="*/ 272217 h 617681"/>
                <a:gd name="connsiteX1" fmla="*/ 37623 w 1547376"/>
                <a:gd name="connsiteY1" fmla="*/ 18570 h 617681"/>
                <a:gd name="connsiteX2" fmla="*/ 484580 w 1547376"/>
                <a:gd name="connsiteY2" fmla="*/ 66704 h 617681"/>
                <a:gd name="connsiteX3" fmla="*/ 1524387 w 1547376"/>
                <a:gd name="connsiteY3" fmla="*/ 403412 h 617681"/>
                <a:gd name="connsiteX4" fmla="*/ 1154109 w 1547376"/>
                <a:gd name="connsiteY4" fmla="*/ 425825 h 617681"/>
                <a:gd name="connsiteX5" fmla="*/ 422731 w 1547376"/>
                <a:gd name="connsiteY5" fmla="*/ 613738 h 617681"/>
                <a:gd name="connsiteX6" fmla="*/ 80260 w 1547376"/>
                <a:gd name="connsiteY6" fmla="*/ 532805 h 617681"/>
                <a:gd name="connsiteX7" fmla="*/ 16932 w 1547376"/>
                <a:gd name="connsiteY7" fmla="*/ 272217 h 617681"/>
                <a:gd name="connsiteX0" fmla="*/ 16932 w 1547376"/>
                <a:gd name="connsiteY0" fmla="*/ 262681 h 608145"/>
                <a:gd name="connsiteX1" fmla="*/ 37623 w 1547376"/>
                <a:gd name="connsiteY1" fmla="*/ 9034 h 608145"/>
                <a:gd name="connsiteX2" fmla="*/ 429809 w 1547376"/>
                <a:gd name="connsiteY2" fmla="*/ 124369 h 608145"/>
                <a:gd name="connsiteX3" fmla="*/ 1524387 w 1547376"/>
                <a:gd name="connsiteY3" fmla="*/ 393876 h 608145"/>
                <a:gd name="connsiteX4" fmla="*/ 1154109 w 1547376"/>
                <a:gd name="connsiteY4" fmla="*/ 416289 h 608145"/>
                <a:gd name="connsiteX5" fmla="*/ 422731 w 1547376"/>
                <a:gd name="connsiteY5" fmla="*/ 604202 h 608145"/>
                <a:gd name="connsiteX6" fmla="*/ 80260 w 1547376"/>
                <a:gd name="connsiteY6" fmla="*/ 523269 h 608145"/>
                <a:gd name="connsiteX7" fmla="*/ 16932 w 1547376"/>
                <a:gd name="connsiteY7" fmla="*/ 262681 h 608145"/>
                <a:gd name="connsiteX0" fmla="*/ 16932 w 1529410"/>
                <a:gd name="connsiteY0" fmla="*/ 260550 h 606014"/>
                <a:gd name="connsiteX1" fmla="*/ 37623 w 1529410"/>
                <a:gd name="connsiteY1" fmla="*/ 6903 h 606014"/>
                <a:gd name="connsiteX2" fmla="*/ 429809 w 1529410"/>
                <a:gd name="connsiteY2" fmla="*/ 122238 h 606014"/>
                <a:gd name="connsiteX3" fmla="*/ 933001 w 1529410"/>
                <a:gd name="connsiteY3" fmla="*/ 154215 h 606014"/>
                <a:gd name="connsiteX4" fmla="*/ 1524387 w 1529410"/>
                <a:gd name="connsiteY4" fmla="*/ 391745 h 606014"/>
                <a:gd name="connsiteX5" fmla="*/ 1154109 w 1529410"/>
                <a:gd name="connsiteY5" fmla="*/ 414158 h 606014"/>
                <a:gd name="connsiteX6" fmla="*/ 422731 w 1529410"/>
                <a:gd name="connsiteY6" fmla="*/ 602071 h 606014"/>
                <a:gd name="connsiteX7" fmla="*/ 80260 w 1529410"/>
                <a:gd name="connsiteY7" fmla="*/ 521138 h 606014"/>
                <a:gd name="connsiteX8" fmla="*/ 16932 w 1529410"/>
                <a:gd name="connsiteY8" fmla="*/ 260550 h 606014"/>
                <a:gd name="connsiteX0" fmla="*/ 16932 w 1529410"/>
                <a:gd name="connsiteY0" fmla="*/ 267367 h 612831"/>
                <a:gd name="connsiteX1" fmla="*/ 37623 w 1529410"/>
                <a:gd name="connsiteY1" fmla="*/ 13720 h 612831"/>
                <a:gd name="connsiteX2" fmla="*/ 419938 w 1529410"/>
                <a:gd name="connsiteY2" fmla="*/ 50139 h 612831"/>
                <a:gd name="connsiteX3" fmla="*/ 933001 w 1529410"/>
                <a:gd name="connsiteY3" fmla="*/ 161032 h 612831"/>
                <a:gd name="connsiteX4" fmla="*/ 1524387 w 1529410"/>
                <a:gd name="connsiteY4" fmla="*/ 398562 h 612831"/>
                <a:gd name="connsiteX5" fmla="*/ 1154109 w 1529410"/>
                <a:gd name="connsiteY5" fmla="*/ 420975 h 612831"/>
                <a:gd name="connsiteX6" fmla="*/ 422731 w 1529410"/>
                <a:gd name="connsiteY6" fmla="*/ 608888 h 612831"/>
                <a:gd name="connsiteX7" fmla="*/ 80260 w 1529410"/>
                <a:gd name="connsiteY7" fmla="*/ 527955 h 612831"/>
                <a:gd name="connsiteX8" fmla="*/ 16932 w 1529410"/>
                <a:gd name="connsiteY8" fmla="*/ 267367 h 612831"/>
                <a:gd name="connsiteX0" fmla="*/ 16932 w 1525217"/>
                <a:gd name="connsiteY0" fmla="*/ 267367 h 612831"/>
                <a:gd name="connsiteX1" fmla="*/ 37623 w 1525217"/>
                <a:gd name="connsiteY1" fmla="*/ 13720 h 612831"/>
                <a:gd name="connsiteX2" fmla="*/ 419938 w 1525217"/>
                <a:gd name="connsiteY2" fmla="*/ 50139 h 612831"/>
                <a:gd name="connsiteX3" fmla="*/ 933001 w 1525217"/>
                <a:gd name="connsiteY3" fmla="*/ 161032 h 612831"/>
                <a:gd name="connsiteX4" fmla="*/ 1395141 w 1525217"/>
                <a:gd name="connsiteY4" fmla="*/ 259752 h 612831"/>
                <a:gd name="connsiteX5" fmla="*/ 1524387 w 1525217"/>
                <a:gd name="connsiteY5" fmla="*/ 398562 h 612831"/>
                <a:gd name="connsiteX6" fmla="*/ 1154109 w 1525217"/>
                <a:gd name="connsiteY6" fmla="*/ 420975 h 612831"/>
                <a:gd name="connsiteX7" fmla="*/ 422731 w 1525217"/>
                <a:gd name="connsiteY7" fmla="*/ 608888 h 612831"/>
                <a:gd name="connsiteX8" fmla="*/ 80260 w 1525217"/>
                <a:gd name="connsiteY8" fmla="*/ 527955 h 612831"/>
                <a:gd name="connsiteX9" fmla="*/ 16932 w 1525217"/>
                <a:gd name="connsiteY9" fmla="*/ 267367 h 612831"/>
                <a:gd name="connsiteX0" fmla="*/ 16932 w 1551499"/>
                <a:gd name="connsiteY0" fmla="*/ 267367 h 612831"/>
                <a:gd name="connsiteX1" fmla="*/ 37623 w 1551499"/>
                <a:gd name="connsiteY1" fmla="*/ 13720 h 612831"/>
                <a:gd name="connsiteX2" fmla="*/ 419938 w 1551499"/>
                <a:gd name="connsiteY2" fmla="*/ 50139 h 612831"/>
                <a:gd name="connsiteX3" fmla="*/ 933001 w 1551499"/>
                <a:gd name="connsiteY3" fmla="*/ 161032 h 612831"/>
                <a:gd name="connsiteX4" fmla="*/ 1395141 w 1551499"/>
                <a:gd name="connsiteY4" fmla="*/ 259752 h 612831"/>
                <a:gd name="connsiteX5" fmla="*/ 1550969 w 1551499"/>
                <a:gd name="connsiteY5" fmla="*/ 467845 h 612831"/>
                <a:gd name="connsiteX6" fmla="*/ 1154109 w 1551499"/>
                <a:gd name="connsiteY6" fmla="*/ 420975 h 612831"/>
                <a:gd name="connsiteX7" fmla="*/ 422731 w 1551499"/>
                <a:gd name="connsiteY7" fmla="*/ 608888 h 612831"/>
                <a:gd name="connsiteX8" fmla="*/ 80260 w 1551499"/>
                <a:gd name="connsiteY8" fmla="*/ 527955 h 612831"/>
                <a:gd name="connsiteX9" fmla="*/ 16932 w 1551499"/>
                <a:gd name="connsiteY9" fmla="*/ 267367 h 612831"/>
                <a:gd name="connsiteX0" fmla="*/ 16932 w 1551499"/>
                <a:gd name="connsiteY0" fmla="*/ 267367 h 610070"/>
                <a:gd name="connsiteX1" fmla="*/ 37623 w 1551499"/>
                <a:gd name="connsiteY1" fmla="*/ 13720 h 610070"/>
                <a:gd name="connsiteX2" fmla="*/ 419938 w 1551499"/>
                <a:gd name="connsiteY2" fmla="*/ 50139 h 610070"/>
                <a:gd name="connsiteX3" fmla="*/ 933001 w 1551499"/>
                <a:gd name="connsiteY3" fmla="*/ 161032 h 610070"/>
                <a:gd name="connsiteX4" fmla="*/ 1395141 w 1551499"/>
                <a:gd name="connsiteY4" fmla="*/ 259752 h 610070"/>
                <a:gd name="connsiteX5" fmla="*/ 1550969 w 1551499"/>
                <a:gd name="connsiteY5" fmla="*/ 467845 h 610070"/>
                <a:gd name="connsiteX6" fmla="*/ 1147150 w 1551499"/>
                <a:gd name="connsiteY6" fmla="*/ 478424 h 610070"/>
                <a:gd name="connsiteX7" fmla="*/ 422731 w 1551499"/>
                <a:gd name="connsiteY7" fmla="*/ 608888 h 610070"/>
                <a:gd name="connsiteX8" fmla="*/ 80260 w 1551499"/>
                <a:gd name="connsiteY8" fmla="*/ 527955 h 610070"/>
                <a:gd name="connsiteX9" fmla="*/ 16932 w 1551499"/>
                <a:gd name="connsiteY9" fmla="*/ 267367 h 610070"/>
                <a:gd name="connsiteX0" fmla="*/ 17083 w 1551650"/>
                <a:gd name="connsiteY0" fmla="*/ 324153 h 666856"/>
                <a:gd name="connsiteX1" fmla="*/ 37536 w 1551650"/>
                <a:gd name="connsiteY1" fmla="*/ 8301 h 666856"/>
                <a:gd name="connsiteX2" fmla="*/ 420089 w 1551650"/>
                <a:gd name="connsiteY2" fmla="*/ 106925 h 666856"/>
                <a:gd name="connsiteX3" fmla="*/ 933152 w 1551650"/>
                <a:gd name="connsiteY3" fmla="*/ 217818 h 666856"/>
                <a:gd name="connsiteX4" fmla="*/ 1395292 w 1551650"/>
                <a:gd name="connsiteY4" fmla="*/ 316538 h 666856"/>
                <a:gd name="connsiteX5" fmla="*/ 1551120 w 1551650"/>
                <a:gd name="connsiteY5" fmla="*/ 524631 h 666856"/>
                <a:gd name="connsiteX6" fmla="*/ 1147301 w 1551650"/>
                <a:gd name="connsiteY6" fmla="*/ 535210 h 666856"/>
                <a:gd name="connsiteX7" fmla="*/ 422882 w 1551650"/>
                <a:gd name="connsiteY7" fmla="*/ 665674 h 666856"/>
                <a:gd name="connsiteX8" fmla="*/ 80411 w 1551650"/>
                <a:gd name="connsiteY8" fmla="*/ 584741 h 666856"/>
                <a:gd name="connsiteX9" fmla="*/ 17083 w 1551650"/>
                <a:gd name="connsiteY9" fmla="*/ 324153 h 666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1650" h="666856">
                  <a:moveTo>
                    <a:pt x="17083" y="324153"/>
                  </a:moveTo>
                  <a:cubicBezTo>
                    <a:pt x="9937" y="228080"/>
                    <a:pt x="-27233" y="46092"/>
                    <a:pt x="37536" y="8301"/>
                  </a:cubicBezTo>
                  <a:cubicBezTo>
                    <a:pt x="102305" y="-29490"/>
                    <a:pt x="270820" y="72006"/>
                    <a:pt x="420089" y="106925"/>
                  </a:cubicBezTo>
                  <a:cubicBezTo>
                    <a:pt x="569358" y="141845"/>
                    <a:pt x="803713" y="182357"/>
                    <a:pt x="933152" y="217818"/>
                  </a:cubicBezTo>
                  <a:cubicBezTo>
                    <a:pt x="1062591" y="253279"/>
                    <a:pt x="1296728" y="276950"/>
                    <a:pt x="1395292" y="316538"/>
                  </a:cubicBezTo>
                  <a:cubicBezTo>
                    <a:pt x="1493856" y="356126"/>
                    <a:pt x="1558197" y="498286"/>
                    <a:pt x="1551120" y="524631"/>
                  </a:cubicBezTo>
                  <a:cubicBezTo>
                    <a:pt x="1544043" y="550976"/>
                    <a:pt x="1320602" y="515747"/>
                    <a:pt x="1147301" y="535210"/>
                  </a:cubicBezTo>
                  <a:cubicBezTo>
                    <a:pt x="974000" y="554673"/>
                    <a:pt x="600697" y="657419"/>
                    <a:pt x="422882" y="665674"/>
                  </a:cubicBezTo>
                  <a:cubicBezTo>
                    <a:pt x="245067" y="673929"/>
                    <a:pt x="134871" y="638123"/>
                    <a:pt x="80411" y="584741"/>
                  </a:cubicBezTo>
                  <a:cubicBezTo>
                    <a:pt x="25951" y="531359"/>
                    <a:pt x="24229" y="420226"/>
                    <a:pt x="17083" y="324153"/>
                  </a:cubicBezTo>
                  <a:close/>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PE"/>
            </a:p>
          </p:txBody>
        </p:sp>
        <p:cxnSp>
          <p:nvCxnSpPr>
            <p:cNvPr id="42" name="Straight Arrow Connector 49"/>
            <p:cNvCxnSpPr/>
            <p:nvPr/>
          </p:nvCxnSpPr>
          <p:spPr>
            <a:xfrm flipH="1">
              <a:off x="2019185" y="2300211"/>
              <a:ext cx="2213497" cy="8267"/>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22545" name="Group 73"/>
            <p:cNvGrpSpPr>
              <a:grpSpLocks/>
            </p:cNvGrpSpPr>
            <p:nvPr/>
          </p:nvGrpSpPr>
          <p:grpSpPr bwMode="auto">
            <a:xfrm>
              <a:off x="943462" y="1964056"/>
              <a:ext cx="2949261" cy="3727730"/>
              <a:chOff x="5509283" y="1955110"/>
              <a:chExt cx="2949261" cy="3727730"/>
            </a:xfrm>
          </p:grpSpPr>
          <p:sp>
            <p:nvSpPr>
              <p:cNvPr id="46" name="Rectangle 74"/>
              <p:cNvSpPr/>
              <p:nvPr/>
            </p:nvSpPr>
            <p:spPr>
              <a:xfrm>
                <a:off x="5508828" y="1955617"/>
                <a:ext cx="782056" cy="3356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900" i="1" dirty="0">
                    <a:solidFill>
                      <a:schemeClr val="tx1"/>
                    </a:solidFill>
                    <a:latin typeface="Arial" panose="020B0604020202020204" pitchFamily="34" charset="0"/>
                    <a:cs typeface="Arial" panose="020B0604020202020204" pitchFamily="34" charset="0"/>
                  </a:rPr>
                  <a:t>TUMBES</a:t>
                </a:r>
                <a:endParaRPr lang="es-PE" sz="1100" i="1" dirty="0">
                  <a:solidFill>
                    <a:schemeClr val="tx1"/>
                  </a:solidFill>
                  <a:latin typeface="Arial" panose="020B0604020202020204" pitchFamily="34" charset="0"/>
                  <a:cs typeface="Arial" panose="020B0604020202020204" pitchFamily="34" charset="0"/>
                </a:endParaRPr>
              </a:p>
            </p:txBody>
          </p:sp>
          <p:sp>
            <p:nvSpPr>
              <p:cNvPr id="47" name="Rectangle 75"/>
              <p:cNvSpPr/>
              <p:nvPr/>
            </p:nvSpPr>
            <p:spPr>
              <a:xfrm>
                <a:off x="5629537" y="2483064"/>
                <a:ext cx="782056" cy="3356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900" i="1" dirty="0">
                    <a:solidFill>
                      <a:schemeClr val="tx1"/>
                    </a:solidFill>
                    <a:latin typeface="Arial" panose="020B0604020202020204" pitchFamily="34" charset="0"/>
                    <a:cs typeface="Arial" panose="020B0604020202020204" pitchFamily="34" charset="0"/>
                  </a:rPr>
                  <a:t>PIURA</a:t>
                </a:r>
                <a:endParaRPr lang="es-PE" sz="1100" i="1" dirty="0">
                  <a:solidFill>
                    <a:schemeClr val="tx1"/>
                  </a:solidFill>
                  <a:latin typeface="Arial" panose="020B0604020202020204" pitchFamily="34" charset="0"/>
                  <a:cs typeface="Arial" panose="020B0604020202020204" pitchFamily="34" charset="0"/>
                </a:endParaRPr>
              </a:p>
            </p:txBody>
          </p:sp>
          <p:sp>
            <p:nvSpPr>
              <p:cNvPr id="48" name="Rectangle 76"/>
              <p:cNvSpPr/>
              <p:nvPr/>
            </p:nvSpPr>
            <p:spPr>
              <a:xfrm>
                <a:off x="6054568" y="2972481"/>
                <a:ext cx="780356" cy="3356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900" i="1" dirty="0">
                    <a:solidFill>
                      <a:schemeClr val="tx1"/>
                    </a:solidFill>
                    <a:latin typeface="Arial" panose="020B0604020202020204" pitchFamily="34" charset="0"/>
                    <a:cs typeface="Arial" panose="020B0604020202020204" pitchFamily="34" charset="0"/>
                  </a:rPr>
                  <a:t>LAMB.</a:t>
                </a:r>
                <a:endParaRPr lang="es-PE" sz="1100" i="1" dirty="0">
                  <a:solidFill>
                    <a:schemeClr val="tx1"/>
                  </a:solidFill>
                  <a:latin typeface="Arial" panose="020B0604020202020204" pitchFamily="34" charset="0"/>
                  <a:cs typeface="Arial" panose="020B0604020202020204" pitchFamily="34" charset="0"/>
                </a:endParaRPr>
              </a:p>
            </p:txBody>
          </p:sp>
          <p:sp>
            <p:nvSpPr>
              <p:cNvPr id="49" name="Rectangle 77"/>
              <p:cNvSpPr/>
              <p:nvPr/>
            </p:nvSpPr>
            <p:spPr>
              <a:xfrm>
                <a:off x="6299385" y="3332930"/>
                <a:ext cx="782056" cy="3356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900" i="1" dirty="0">
                    <a:solidFill>
                      <a:schemeClr val="tx1"/>
                    </a:solidFill>
                    <a:latin typeface="Arial" panose="020B0604020202020204" pitchFamily="34" charset="0"/>
                    <a:cs typeface="Arial" panose="020B0604020202020204" pitchFamily="34" charset="0"/>
                  </a:rPr>
                  <a:t>LA LIB.</a:t>
                </a:r>
                <a:endParaRPr lang="es-PE" sz="1100" i="1" dirty="0">
                  <a:solidFill>
                    <a:schemeClr val="tx1"/>
                  </a:solidFill>
                  <a:latin typeface="Arial" panose="020B0604020202020204" pitchFamily="34" charset="0"/>
                  <a:cs typeface="Arial" panose="020B0604020202020204" pitchFamily="34" charset="0"/>
                </a:endParaRPr>
              </a:p>
            </p:txBody>
          </p:sp>
          <p:sp>
            <p:nvSpPr>
              <p:cNvPr id="50" name="Rectangle 78"/>
              <p:cNvSpPr/>
              <p:nvPr/>
            </p:nvSpPr>
            <p:spPr>
              <a:xfrm>
                <a:off x="6557804" y="3969502"/>
                <a:ext cx="782056" cy="3356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900" i="1" dirty="0">
                    <a:solidFill>
                      <a:schemeClr val="tx1"/>
                    </a:solidFill>
                    <a:latin typeface="Arial" panose="020B0604020202020204" pitchFamily="34" charset="0"/>
                    <a:cs typeface="Arial" panose="020B0604020202020204" pitchFamily="34" charset="0"/>
                  </a:rPr>
                  <a:t>ANCASH</a:t>
                </a:r>
                <a:endParaRPr lang="es-PE" sz="1100" i="1" dirty="0">
                  <a:solidFill>
                    <a:schemeClr val="tx1"/>
                  </a:solidFill>
                  <a:latin typeface="Arial" panose="020B0604020202020204" pitchFamily="34" charset="0"/>
                  <a:cs typeface="Arial" panose="020B0604020202020204" pitchFamily="34" charset="0"/>
                </a:endParaRPr>
              </a:p>
            </p:txBody>
          </p:sp>
          <p:sp>
            <p:nvSpPr>
              <p:cNvPr id="51" name="Rectangle 79"/>
              <p:cNvSpPr/>
              <p:nvPr/>
            </p:nvSpPr>
            <p:spPr>
              <a:xfrm>
                <a:off x="7096742" y="4571352"/>
                <a:ext cx="780357" cy="3356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900" i="1" dirty="0">
                    <a:solidFill>
                      <a:schemeClr val="tx1"/>
                    </a:solidFill>
                    <a:latin typeface="Arial" panose="020B0604020202020204" pitchFamily="34" charset="0"/>
                    <a:cs typeface="Arial" panose="020B0604020202020204" pitchFamily="34" charset="0"/>
                  </a:rPr>
                  <a:t>LIMA</a:t>
                </a:r>
                <a:endParaRPr lang="es-PE" sz="1100" i="1" dirty="0">
                  <a:solidFill>
                    <a:schemeClr val="tx1"/>
                  </a:solidFill>
                  <a:latin typeface="Arial" panose="020B0604020202020204" pitchFamily="34" charset="0"/>
                  <a:cs typeface="Arial" panose="020B0604020202020204" pitchFamily="34" charset="0"/>
                </a:endParaRPr>
              </a:p>
            </p:txBody>
          </p:sp>
          <p:sp>
            <p:nvSpPr>
              <p:cNvPr id="52" name="Rectangle 80"/>
              <p:cNvSpPr/>
              <p:nvPr/>
            </p:nvSpPr>
            <p:spPr>
              <a:xfrm>
                <a:off x="7676484" y="5346814"/>
                <a:ext cx="782056" cy="3356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900" i="1" dirty="0">
                    <a:solidFill>
                      <a:schemeClr val="tx1"/>
                    </a:solidFill>
                    <a:latin typeface="Arial" panose="020B0604020202020204" pitchFamily="34" charset="0"/>
                    <a:cs typeface="Arial" panose="020B0604020202020204" pitchFamily="34" charset="0"/>
                  </a:rPr>
                  <a:t>ICA</a:t>
                </a:r>
                <a:endParaRPr lang="es-PE" sz="1100" i="1" dirty="0">
                  <a:solidFill>
                    <a:schemeClr val="tx1"/>
                  </a:solidFill>
                  <a:latin typeface="Arial" panose="020B0604020202020204" pitchFamily="34" charset="0"/>
                  <a:cs typeface="Arial" panose="020B0604020202020204" pitchFamily="34" charset="0"/>
                </a:endParaRPr>
              </a:p>
            </p:txBody>
          </p:sp>
        </p:grpSp>
      </p:grpSp>
      <p:sp>
        <p:nvSpPr>
          <p:cNvPr id="22532" name="CuadroTexto 52"/>
          <p:cNvSpPr txBox="1">
            <a:spLocks noChangeArrowheads="1"/>
          </p:cNvSpPr>
          <p:nvPr/>
        </p:nvSpPr>
        <p:spPr bwMode="auto">
          <a:xfrm>
            <a:off x="4581050" y="2182317"/>
            <a:ext cx="4260824" cy="1754326"/>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just" eaLnBrk="1" hangingPunct="1"/>
            <a:r>
              <a:rPr lang="es-ES" sz="1800" b="1" dirty="0"/>
              <a:t>Eventos ocasionales inundaciones severas de desbordamientos de ríos y las propias lluvias . Daños a la infraestructura carretera Dispersos / con impactos de comunicación. Zonas bajas con alto riesgo de inundaciones.</a:t>
            </a:r>
          </a:p>
        </p:txBody>
      </p:sp>
      <p:sp>
        <p:nvSpPr>
          <p:cNvPr id="22534" name="CuadroTexto 56"/>
          <p:cNvSpPr txBox="1">
            <a:spLocks noChangeArrowheads="1"/>
          </p:cNvSpPr>
          <p:nvPr/>
        </p:nvSpPr>
        <p:spPr bwMode="auto">
          <a:xfrm>
            <a:off x="4566763" y="4403663"/>
            <a:ext cx="4397725" cy="1477328"/>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just" eaLnBrk="1" hangingPunct="1"/>
            <a:r>
              <a:rPr lang="es-ES" sz="1800" b="1" dirty="0"/>
              <a:t>Pocos períodos con deslizamientos de tierra (huaycos) en laderas occidentales, pocos ríos y quebradas desbordadas en la costa. Áreas pobladas en quebradas ( por ejemplo, Chosica , Ica ) en riesgo </a:t>
            </a:r>
            <a:r>
              <a:rPr lang="es-ES" sz="1800" b="1" dirty="0" smtClean="0"/>
              <a:t>bajo pero existente</a:t>
            </a:r>
            <a:r>
              <a:rPr lang="es-ES" sz="1800" dirty="0" smtClean="0"/>
              <a:t>. </a:t>
            </a:r>
            <a:endParaRPr lang="es-ES" sz="1800" dirty="0"/>
          </a:p>
        </p:txBody>
      </p:sp>
      <p:sp>
        <p:nvSpPr>
          <p:cNvPr id="22537" name="TextBox 21"/>
          <p:cNvSpPr txBox="1">
            <a:spLocks noChangeArrowheads="1"/>
          </p:cNvSpPr>
          <p:nvPr/>
        </p:nvSpPr>
        <p:spPr bwMode="auto">
          <a:xfrm>
            <a:off x="3203575" y="1268413"/>
            <a:ext cx="4397375" cy="2778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en-US" sz="1200" b="1" dirty="0">
                <a:latin typeface="Arial" charset="0"/>
                <a:cs typeface="Verdana" charset="0"/>
              </a:rPr>
              <a:t>Lluvias Inusualmente Fuertes (Pocas </a:t>
            </a:r>
            <a:r>
              <a:rPr lang="en-US" sz="1200" b="1" dirty="0" smtClean="0">
                <a:latin typeface="Arial" charset="0"/>
                <a:cs typeface="Verdana" charset="0"/>
              </a:rPr>
              <a:t>&gt;30mm por día</a:t>
            </a:r>
            <a:r>
              <a:rPr lang="en-US" sz="1200" b="1" dirty="0">
                <a:latin typeface="Arial" charset="0"/>
                <a:cs typeface="Verdana" charset="0"/>
              </a:rPr>
              <a:t>)</a:t>
            </a:r>
            <a:endParaRPr lang="es-PE" sz="1200" b="1" dirty="0">
              <a:latin typeface="Arial" charset="0"/>
              <a:cs typeface="Verdana" charset="0"/>
            </a:endParaRPr>
          </a:p>
        </p:txBody>
      </p:sp>
    </p:spTree>
    <p:extLst>
      <p:ext uri="{BB962C8B-B14F-4D97-AF65-F5344CB8AC3E}">
        <p14:creationId xmlns:p14="http://schemas.microsoft.com/office/powerpoint/2010/main" val="3437123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3502797" y="260648"/>
            <a:ext cx="5054983" cy="926274"/>
          </a:xfrm>
        </p:spPr>
        <p:txBody>
          <a:bodyPr>
            <a:normAutofit fontScale="90000"/>
          </a:bodyPr>
          <a:lstStyle/>
          <a:p>
            <a:r>
              <a:rPr lang="es-PE" b="1" dirty="0" smtClean="0"/>
              <a:t>Pronóstico de Lluvias CFS Nov/Ene</a:t>
            </a:r>
            <a:endParaRPr lang="es-PE" b="1" dirty="0"/>
          </a:p>
        </p:txBody>
      </p:sp>
      <p:pic>
        <p:nvPicPr>
          <p:cNvPr id="5" name="Imagen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7931" y="1186922"/>
            <a:ext cx="6469732" cy="5073432"/>
          </a:xfrm>
          <a:prstGeom prst="rect">
            <a:avLst/>
          </a:prstGeom>
        </p:spPr>
      </p:pic>
      <p:sp>
        <p:nvSpPr>
          <p:cNvPr id="6" name="CuadroTexto 5"/>
          <p:cNvSpPr txBox="1"/>
          <p:nvPr/>
        </p:nvSpPr>
        <p:spPr>
          <a:xfrm>
            <a:off x="7020272" y="2708920"/>
            <a:ext cx="1728192" cy="1200329"/>
          </a:xfrm>
          <a:prstGeom prst="rect">
            <a:avLst/>
          </a:prstGeom>
          <a:noFill/>
        </p:spPr>
        <p:txBody>
          <a:bodyPr wrap="square" rtlCol="0">
            <a:spAutoFit/>
          </a:bodyPr>
          <a:lstStyle/>
          <a:p>
            <a:r>
              <a:rPr lang="es-ES_tradnl" dirty="0" smtClean="0"/>
              <a:t>Húmedo Costa Norte y Centro, normal a seco </a:t>
            </a:r>
            <a:r>
              <a:rPr lang="es-ES_tradnl" smtClean="0"/>
              <a:t>el resto.</a:t>
            </a:r>
            <a:endParaRPr lang="es-ES_tradnl"/>
          </a:p>
        </p:txBody>
      </p:sp>
    </p:spTree>
    <p:extLst>
      <p:ext uri="{BB962C8B-B14F-4D97-AF65-F5344CB8AC3E}">
        <p14:creationId xmlns:p14="http://schemas.microsoft.com/office/powerpoint/2010/main" val="156807425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3502797" y="260648"/>
            <a:ext cx="5054983" cy="926274"/>
          </a:xfrm>
        </p:spPr>
        <p:txBody>
          <a:bodyPr>
            <a:normAutofit fontScale="90000"/>
          </a:bodyPr>
          <a:lstStyle/>
          <a:p>
            <a:r>
              <a:rPr lang="es-PE" b="1" dirty="0" smtClean="0"/>
              <a:t>Pronóstico de Lluvias ECMWF  Enero</a:t>
            </a:r>
            <a:endParaRPr lang="es-PE" b="1" dirty="0"/>
          </a:p>
        </p:txBody>
      </p:sp>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3568" y="1340768"/>
            <a:ext cx="4991968" cy="4929741"/>
          </a:xfrm>
          <a:prstGeom prst="rect">
            <a:avLst/>
          </a:prstGeom>
        </p:spPr>
      </p:pic>
      <p:sp>
        <p:nvSpPr>
          <p:cNvPr id="6" name="CuadroTexto 5"/>
          <p:cNvSpPr txBox="1"/>
          <p:nvPr/>
        </p:nvSpPr>
        <p:spPr>
          <a:xfrm>
            <a:off x="6228184" y="2587921"/>
            <a:ext cx="1728192" cy="1477328"/>
          </a:xfrm>
          <a:prstGeom prst="rect">
            <a:avLst/>
          </a:prstGeom>
          <a:noFill/>
        </p:spPr>
        <p:txBody>
          <a:bodyPr wrap="square" rtlCol="0">
            <a:spAutoFit/>
          </a:bodyPr>
          <a:lstStyle/>
          <a:p>
            <a:r>
              <a:rPr lang="es-ES_tradnl" dirty="0" smtClean="0"/>
              <a:t>Húmedo Costa Norte y Centro, Normal a seco el resto. Salvo Selva Sur.</a:t>
            </a:r>
            <a:endParaRPr lang="es-ES_tradnl" dirty="0"/>
          </a:p>
        </p:txBody>
      </p:sp>
    </p:spTree>
    <p:extLst>
      <p:ext uri="{BB962C8B-B14F-4D97-AF65-F5344CB8AC3E}">
        <p14:creationId xmlns:p14="http://schemas.microsoft.com/office/powerpoint/2010/main" val="135198447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3502797" y="260648"/>
            <a:ext cx="5054983" cy="926274"/>
          </a:xfrm>
        </p:spPr>
        <p:txBody>
          <a:bodyPr>
            <a:normAutofit fontScale="90000"/>
          </a:bodyPr>
          <a:lstStyle/>
          <a:p>
            <a:r>
              <a:rPr lang="es-PE" b="1" dirty="0" smtClean="0"/>
              <a:t>Pronóstico de Lluvias CFS Feb/Abr</a:t>
            </a:r>
            <a:endParaRPr lang="es-PE" b="1" dirty="0"/>
          </a:p>
        </p:txBody>
      </p:sp>
      <p:sp>
        <p:nvSpPr>
          <p:cNvPr id="6" name="CuadroTexto 5"/>
          <p:cNvSpPr txBox="1"/>
          <p:nvPr/>
        </p:nvSpPr>
        <p:spPr>
          <a:xfrm>
            <a:off x="7020272" y="2708920"/>
            <a:ext cx="1728192" cy="1477328"/>
          </a:xfrm>
          <a:prstGeom prst="rect">
            <a:avLst/>
          </a:prstGeom>
          <a:noFill/>
        </p:spPr>
        <p:txBody>
          <a:bodyPr wrap="square" rtlCol="0">
            <a:spAutoFit/>
          </a:bodyPr>
          <a:lstStyle/>
          <a:p>
            <a:r>
              <a:rPr lang="es-ES_tradnl" dirty="0" smtClean="0"/>
              <a:t>Húmedo Costa Norte y Centro, normal a seco el resto. Salvo Selva Sur Alta</a:t>
            </a:r>
            <a:endParaRPr lang="es-ES_tradnl" dirty="0"/>
          </a:p>
        </p:txBody>
      </p:sp>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2" y="1412776"/>
            <a:ext cx="6244161" cy="4896544"/>
          </a:xfrm>
          <a:prstGeom prst="rect">
            <a:avLst/>
          </a:prstGeom>
        </p:spPr>
      </p:pic>
    </p:spTree>
    <p:extLst>
      <p:ext uri="{BB962C8B-B14F-4D97-AF65-F5344CB8AC3E}">
        <p14:creationId xmlns:p14="http://schemas.microsoft.com/office/powerpoint/2010/main" val="8688130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3502797" y="260648"/>
            <a:ext cx="5054983" cy="926274"/>
          </a:xfrm>
        </p:spPr>
        <p:txBody>
          <a:bodyPr>
            <a:normAutofit fontScale="90000"/>
          </a:bodyPr>
          <a:lstStyle/>
          <a:p>
            <a:r>
              <a:rPr lang="es-PE" b="1" dirty="0" smtClean="0"/>
              <a:t>Pronóstico de Lluvias SENAMHI - Verano</a:t>
            </a:r>
            <a:endParaRPr lang="es-PE" b="1" dirty="0"/>
          </a:p>
        </p:txBody>
      </p:sp>
      <p:sp>
        <p:nvSpPr>
          <p:cNvPr id="6" name="CuadroTexto 5"/>
          <p:cNvSpPr txBox="1"/>
          <p:nvPr/>
        </p:nvSpPr>
        <p:spPr>
          <a:xfrm>
            <a:off x="7020272" y="2708920"/>
            <a:ext cx="1728192" cy="1477328"/>
          </a:xfrm>
          <a:prstGeom prst="rect">
            <a:avLst/>
          </a:prstGeom>
          <a:noFill/>
        </p:spPr>
        <p:txBody>
          <a:bodyPr wrap="square" rtlCol="0">
            <a:spAutoFit/>
          </a:bodyPr>
          <a:lstStyle/>
          <a:p>
            <a:r>
              <a:rPr lang="es-ES_tradnl" dirty="0" smtClean="0"/>
              <a:t>Húmedo Costa Norte y Centro, normal a seco el resto. Salvo Selva Sur Alta</a:t>
            </a:r>
            <a:endParaRPr lang="es-ES_tradnl" dirty="0"/>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03648" y="1268760"/>
            <a:ext cx="4104456" cy="5311648"/>
          </a:xfrm>
          <a:prstGeom prst="rect">
            <a:avLst/>
          </a:prstGeom>
        </p:spPr>
      </p:pic>
    </p:spTree>
    <p:extLst>
      <p:ext uri="{BB962C8B-B14F-4D97-AF65-F5344CB8AC3E}">
        <p14:creationId xmlns:p14="http://schemas.microsoft.com/office/powerpoint/2010/main" val="65795281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2875383" y="498176"/>
            <a:ext cx="6120681" cy="522910"/>
          </a:xfrm>
        </p:spPr>
        <p:txBody>
          <a:bodyPr>
            <a:normAutofit fontScale="90000"/>
          </a:bodyPr>
          <a:lstStyle/>
          <a:p>
            <a:r>
              <a:rPr lang="es-PE" sz="2400" b="1" dirty="0" smtClean="0"/>
              <a:t>Pronósticos de </a:t>
            </a:r>
            <a:r>
              <a:rPr lang="es-PE" sz="2400" b="1" smtClean="0"/>
              <a:t>Temperaturas CFS </a:t>
            </a:r>
            <a:br>
              <a:rPr lang="es-PE" sz="2400" b="1" smtClean="0"/>
            </a:br>
            <a:r>
              <a:rPr lang="es-PE" sz="2400" b="1" smtClean="0"/>
              <a:t>Nov-Ene</a:t>
            </a:r>
            <a:endParaRPr lang="es-PE" sz="2400" b="1" dirty="0"/>
          </a:p>
        </p:txBody>
      </p:sp>
      <p:sp>
        <p:nvSpPr>
          <p:cNvPr id="7" name="CuadroTexto 6"/>
          <p:cNvSpPr txBox="1"/>
          <p:nvPr/>
        </p:nvSpPr>
        <p:spPr>
          <a:xfrm>
            <a:off x="251520" y="1313473"/>
            <a:ext cx="8712968" cy="584775"/>
          </a:xfrm>
          <a:prstGeom prst="rect">
            <a:avLst/>
          </a:prstGeom>
          <a:noFill/>
        </p:spPr>
        <p:txBody>
          <a:bodyPr wrap="square" rtlCol="0">
            <a:spAutoFit/>
          </a:bodyPr>
          <a:lstStyle/>
          <a:p>
            <a:pPr algn="just"/>
            <a:r>
              <a:rPr lang="es-ES" sz="1600" dirty="0" smtClean="0">
                <a:solidFill>
                  <a:schemeClr val="bg1">
                    <a:lumMod val="50000"/>
                  </a:schemeClr>
                </a:solidFill>
              </a:rPr>
              <a:t>Entre los colores anaranjado y marrón se observan temperaturas por encima de lo normal, mientras que entre los colores rosado y azul  se observan temperaturas por debajo de lo normal.</a:t>
            </a:r>
            <a:endParaRPr lang="es-ES" sz="1600" dirty="0">
              <a:solidFill>
                <a:schemeClr val="bg1">
                  <a:lumMod val="50000"/>
                </a:schemeClr>
              </a:solidFill>
            </a:endParaRPr>
          </a:p>
        </p:txBody>
      </p:sp>
      <p:pic>
        <p:nvPicPr>
          <p:cNvPr id="4" name="Imagen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5656" y="1898372"/>
            <a:ext cx="5760640" cy="4517376"/>
          </a:xfrm>
          <a:prstGeom prst="rect">
            <a:avLst/>
          </a:prstGeom>
        </p:spPr>
      </p:pic>
    </p:spTree>
    <p:extLst>
      <p:ext uri="{BB962C8B-B14F-4D97-AF65-F5344CB8AC3E}">
        <p14:creationId xmlns:p14="http://schemas.microsoft.com/office/powerpoint/2010/main" val="428848826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2875383" y="498176"/>
            <a:ext cx="6120681" cy="522910"/>
          </a:xfrm>
        </p:spPr>
        <p:txBody>
          <a:bodyPr>
            <a:normAutofit fontScale="90000"/>
          </a:bodyPr>
          <a:lstStyle/>
          <a:p>
            <a:r>
              <a:rPr lang="es-PE" sz="2400" b="1" dirty="0" smtClean="0"/>
              <a:t>Pronósticos de Temperaturas CFS </a:t>
            </a:r>
            <a:br>
              <a:rPr lang="es-PE" sz="2400" b="1" dirty="0" smtClean="0"/>
            </a:br>
            <a:r>
              <a:rPr lang="es-PE" sz="2400" b="1" dirty="0" smtClean="0"/>
              <a:t>Feb-Abr</a:t>
            </a:r>
            <a:endParaRPr lang="es-PE" sz="2400" b="1" dirty="0"/>
          </a:p>
        </p:txBody>
      </p:sp>
      <p:sp>
        <p:nvSpPr>
          <p:cNvPr id="7" name="CuadroTexto 6"/>
          <p:cNvSpPr txBox="1"/>
          <p:nvPr/>
        </p:nvSpPr>
        <p:spPr>
          <a:xfrm>
            <a:off x="251520" y="1313473"/>
            <a:ext cx="8712968" cy="584775"/>
          </a:xfrm>
          <a:prstGeom prst="rect">
            <a:avLst/>
          </a:prstGeom>
          <a:noFill/>
        </p:spPr>
        <p:txBody>
          <a:bodyPr wrap="square" rtlCol="0">
            <a:spAutoFit/>
          </a:bodyPr>
          <a:lstStyle/>
          <a:p>
            <a:pPr algn="just"/>
            <a:r>
              <a:rPr lang="es-ES" sz="1600" dirty="0" smtClean="0">
                <a:solidFill>
                  <a:schemeClr val="bg1">
                    <a:lumMod val="50000"/>
                  </a:schemeClr>
                </a:solidFill>
              </a:rPr>
              <a:t>Entre los colores anaranjado y marrón se observan temperaturas por encima de lo normal, mientras que entre los colores rosado y azul  se observan temperaturas por debajo de lo normal.</a:t>
            </a:r>
            <a:endParaRPr lang="es-ES" sz="1600" dirty="0">
              <a:solidFill>
                <a:schemeClr val="bg1">
                  <a:lumMod val="50000"/>
                </a:schemeClr>
              </a:solidFill>
            </a:endParaRPr>
          </a:p>
        </p:txBody>
      </p:sp>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5656" y="1898248"/>
            <a:ext cx="5688632" cy="4460910"/>
          </a:xfrm>
          <a:prstGeom prst="rect">
            <a:avLst/>
          </a:prstGeom>
        </p:spPr>
      </p:pic>
    </p:spTree>
    <p:extLst>
      <p:ext uri="{BB962C8B-B14F-4D97-AF65-F5344CB8AC3E}">
        <p14:creationId xmlns:p14="http://schemas.microsoft.com/office/powerpoint/2010/main" val="47582542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n 10" descr="RIMAC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7584" y="1412776"/>
            <a:ext cx="7538031" cy="4608512"/>
          </a:xfrm>
          <a:prstGeom prst="rect">
            <a:avLst/>
          </a:prstGeom>
        </p:spPr>
      </p:pic>
      <p:sp>
        <p:nvSpPr>
          <p:cNvPr id="3" name="Título 2"/>
          <p:cNvSpPr>
            <a:spLocks noGrp="1"/>
          </p:cNvSpPr>
          <p:nvPr>
            <p:ph type="title"/>
          </p:nvPr>
        </p:nvSpPr>
        <p:spPr>
          <a:xfrm>
            <a:off x="3347864" y="270478"/>
            <a:ext cx="5472607" cy="1070290"/>
          </a:xfrm>
        </p:spPr>
        <p:txBody>
          <a:bodyPr>
            <a:normAutofit fontScale="90000"/>
          </a:bodyPr>
          <a:lstStyle/>
          <a:p>
            <a:r>
              <a:rPr lang="es-ES" sz="2900" b="1" dirty="0" smtClean="0"/>
              <a:t>Que pasa con el Río cuando hay El Niño </a:t>
            </a:r>
            <a:r>
              <a:rPr lang="es-ES" sz="2900" b="1" smtClean="0"/>
              <a:t>Oceánico Ene-Mar</a:t>
            </a:r>
            <a:endParaRPr lang="es-ES" sz="2900" b="1" dirty="0"/>
          </a:p>
        </p:txBody>
      </p:sp>
      <p:sp>
        <p:nvSpPr>
          <p:cNvPr id="8" name="Rectángulo 7"/>
          <p:cNvSpPr/>
          <p:nvPr/>
        </p:nvSpPr>
        <p:spPr>
          <a:xfrm>
            <a:off x="5004048" y="3140968"/>
            <a:ext cx="2160240" cy="1512168"/>
          </a:xfrm>
          <a:prstGeom prst="rect">
            <a:avLst/>
          </a:prstGeom>
          <a:noFill/>
          <a:ln w="25400">
            <a:solidFill>
              <a:srgbClr val="FF0000"/>
            </a:solidFill>
            <a:prstDash val="sys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21231567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07704" y="1278331"/>
            <a:ext cx="5184576" cy="2275050"/>
          </a:xfrm>
        </p:spPr>
      </p:pic>
      <p:pic>
        <p:nvPicPr>
          <p:cNvPr id="5" name="Imagen 4"/>
          <p:cNvPicPr>
            <a:picLocks noChangeAspect="1"/>
          </p:cNvPicPr>
          <p:nvPr/>
        </p:nvPicPr>
        <p:blipFill>
          <a:blip r:embed="rId3"/>
          <a:stretch>
            <a:fillRect/>
          </a:stretch>
        </p:blipFill>
        <p:spPr>
          <a:xfrm>
            <a:off x="2107813" y="3565861"/>
            <a:ext cx="5102559" cy="2808311"/>
          </a:xfrm>
          <a:prstGeom prst="rect">
            <a:avLst/>
          </a:prstGeom>
        </p:spPr>
      </p:pic>
      <p:sp>
        <p:nvSpPr>
          <p:cNvPr id="7" name="Título 2"/>
          <p:cNvSpPr>
            <a:spLocks noGrp="1"/>
          </p:cNvSpPr>
          <p:nvPr>
            <p:ph type="title"/>
          </p:nvPr>
        </p:nvSpPr>
        <p:spPr>
          <a:xfrm>
            <a:off x="3502797" y="260648"/>
            <a:ext cx="5054983" cy="926274"/>
          </a:xfrm>
        </p:spPr>
        <p:txBody>
          <a:bodyPr>
            <a:normAutofit fontScale="90000"/>
          </a:bodyPr>
          <a:lstStyle/>
          <a:p>
            <a:r>
              <a:rPr lang="es-ES_tradnl" dirty="0" smtClean="0"/>
              <a:t>Conceptos Básicos: Influencia Oceánica</a:t>
            </a:r>
            <a:endParaRPr lang="es-ES_tradnl" dirty="0"/>
          </a:p>
        </p:txBody>
      </p:sp>
    </p:spTree>
    <p:extLst>
      <p:ext uri="{BB962C8B-B14F-4D97-AF65-F5344CB8AC3E}">
        <p14:creationId xmlns:p14="http://schemas.microsoft.com/office/powerpoint/2010/main" val="94820574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n 10" descr="RIMAC3.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7583" y="1412776"/>
            <a:ext cx="7433187" cy="4536504"/>
          </a:xfrm>
          <a:prstGeom prst="rect">
            <a:avLst/>
          </a:prstGeom>
        </p:spPr>
      </p:pic>
      <p:sp>
        <p:nvSpPr>
          <p:cNvPr id="8" name="Rectángulo 7"/>
          <p:cNvSpPr/>
          <p:nvPr/>
        </p:nvSpPr>
        <p:spPr>
          <a:xfrm>
            <a:off x="4932040" y="3140969"/>
            <a:ext cx="2520280" cy="1656184"/>
          </a:xfrm>
          <a:prstGeom prst="rect">
            <a:avLst/>
          </a:prstGeom>
          <a:noFill/>
          <a:ln w="25400">
            <a:solidFill>
              <a:srgbClr val="FF0000"/>
            </a:solidFill>
            <a:prstDash val="sys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6" name="Título 2"/>
          <p:cNvSpPr>
            <a:spLocks noGrp="1"/>
          </p:cNvSpPr>
          <p:nvPr>
            <p:ph type="title"/>
          </p:nvPr>
        </p:nvSpPr>
        <p:spPr>
          <a:xfrm>
            <a:off x="3347864" y="270478"/>
            <a:ext cx="5472607" cy="1070290"/>
          </a:xfrm>
        </p:spPr>
        <p:txBody>
          <a:bodyPr>
            <a:normAutofit/>
          </a:bodyPr>
          <a:lstStyle/>
          <a:p>
            <a:r>
              <a:rPr lang="es-ES" sz="2900" b="1" dirty="0" smtClean="0"/>
              <a:t>Que pasa con el Río cuando hay El Niño Oceánico Feb-Abr</a:t>
            </a:r>
            <a:endParaRPr lang="es-ES" sz="2900" b="1" dirty="0"/>
          </a:p>
        </p:txBody>
      </p:sp>
    </p:spTree>
    <p:extLst>
      <p:ext uri="{BB962C8B-B14F-4D97-AF65-F5344CB8AC3E}">
        <p14:creationId xmlns:p14="http://schemas.microsoft.com/office/powerpoint/2010/main" val="130742038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CuadroTexto 13"/>
          <p:cNvSpPr txBox="1">
            <a:spLocks noChangeArrowheads="1"/>
          </p:cNvSpPr>
          <p:nvPr/>
        </p:nvSpPr>
        <p:spPr bwMode="auto">
          <a:xfrm>
            <a:off x="709613" y="1555750"/>
            <a:ext cx="1206500" cy="1200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es-ES" sz="1800"/>
              <a:t>Cansas  </a:t>
            </a:r>
          </a:p>
          <a:p>
            <a:pPr eaLnBrk="1" hangingPunct="1"/>
            <a:r>
              <a:rPr lang="es-ES" sz="1800"/>
              <a:t>Pedregal </a:t>
            </a:r>
          </a:p>
          <a:p>
            <a:pPr eaLnBrk="1" hangingPunct="1"/>
            <a:r>
              <a:rPr lang="es-ES" sz="1800"/>
              <a:t>Yauca </a:t>
            </a:r>
          </a:p>
          <a:p>
            <a:pPr eaLnBrk="1" hangingPunct="1"/>
            <a:r>
              <a:rPr lang="es-ES" sz="1800"/>
              <a:t>Tingüe</a:t>
            </a:r>
          </a:p>
        </p:txBody>
      </p:sp>
      <p:sp>
        <p:nvSpPr>
          <p:cNvPr id="15" name="Rectángulo 14"/>
          <p:cNvSpPr/>
          <p:nvPr/>
        </p:nvSpPr>
        <p:spPr>
          <a:xfrm>
            <a:off x="550863" y="1693863"/>
            <a:ext cx="158750" cy="158750"/>
          </a:xfrm>
          <a:prstGeom prst="rect">
            <a:avLst/>
          </a:prstGeom>
          <a:solidFill>
            <a:srgbClr val="FFFF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s-ES"/>
          </a:p>
        </p:txBody>
      </p:sp>
      <p:sp>
        <p:nvSpPr>
          <p:cNvPr id="16" name="Rectángulo 15"/>
          <p:cNvSpPr/>
          <p:nvPr/>
        </p:nvSpPr>
        <p:spPr>
          <a:xfrm>
            <a:off x="550863" y="1962150"/>
            <a:ext cx="158750" cy="158750"/>
          </a:xfrm>
          <a:prstGeom prst="rect">
            <a:avLst/>
          </a:prstGeom>
          <a:solidFill>
            <a:srgbClr val="008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s-ES"/>
          </a:p>
        </p:txBody>
      </p:sp>
      <p:sp>
        <p:nvSpPr>
          <p:cNvPr id="17" name="Rectángulo 16"/>
          <p:cNvSpPr/>
          <p:nvPr/>
        </p:nvSpPr>
        <p:spPr>
          <a:xfrm>
            <a:off x="550863" y="2230438"/>
            <a:ext cx="158750" cy="158750"/>
          </a:xfrm>
          <a:prstGeom prst="rect">
            <a:avLst/>
          </a:prstGeom>
          <a:solidFill>
            <a:srgbClr val="0000FF"/>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s-ES"/>
          </a:p>
        </p:txBody>
      </p:sp>
      <p:sp>
        <p:nvSpPr>
          <p:cNvPr id="18" name="Rectángulo 17"/>
          <p:cNvSpPr/>
          <p:nvPr/>
        </p:nvSpPr>
        <p:spPr>
          <a:xfrm>
            <a:off x="550863" y="2478088"/>
            <a:ext cx="158750" cy="158750"/>
          </a:xfrm>
          <a:prstGeom prst="rect">
            <a:avLst/>
          </a:prstGeom>
          <a:solidFill>
            <a:srgbClr val="FF0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s-ES"/>
          </a:p>
        </p:txBody>
      </p:sp>
      <p:pic>
        <p:nvPicPr>
          <p:cNvPr id="44038" name="Imagen 2" descr="Captura de pantalla 2015-08-03 a la(s) 18.00.03.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555750"/>
            <a:ext cx="9144000" cy="51276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 name="Título 3"/>
          <p:cNvSpPr>
            <a:spLocks noGrp="1"/>
          </p:cNvSpPr>
          <p:nvPr>
            <p:ph type="title"/>
          </p:nvPr>
        </p:nvSpPr>
        <p:spPr>
          <a:xfrm>
            <a:off x="3502025" y="663575"/>
            <a:ext cx="5056188" cy="523875"/>
          </a:xfrm>
        </p:spPr>
        <p:txBody>
          <a:bodyPr>
            <a:normAutofit fontScale="90000"/>
          </a:bodyPr>
          <a:lstStyle/>
          <a:p>
            <a:pPr>
              <a:defRPr/>
            </a:pPr>
            <a:r>
              <a:rPr lang="es-ES" dirty="0" smtClean="0">
                <a:ea typeface="MS PGothic" pitchFamily="34" charset="-128"/>
              </a:rPr>
              <a:t>Las Quebradas de Ica</a:t>
            </a:r>
            <a:endParaRPr lang="es-ES" dirty="0">
              <a:ea typeface="MS PGothic" pitchFamily="34" charset="-128"/>
            </a:endParaRPr>
          </a:p>
        </p:txBody>
      </p:sp>
    </p:spTree>
    <p:extLst>
      <p:ext uri="{BB962C8B-B14F-4D97-AF65-F5344CB8AC3E}">
        <p14:creationId xmlns:p14="http://schemas.microsoft.com/office/powerpoint/2010/main" val="94605501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CuadroTexto 13"/>
          <p:cNvSpPr txBox="1">
            <a:spLocks noChangeArrowheads="1"/>
          </p:cNvSpPr>
          <p:nvPr/>
        </p:nvSpPr>
        <p:spPr bwMode="auto">
          <a:xfrm>
            <a:off x="709613" y="1555750"/>
            <a:ext cx="1206500" cy="1200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es-ES" sz="1800">
                <a:latin typeface="Cambria" charset="0"/>
                <a:cs typeface="Cambria" charset="0"/>
              </a:rPr>
              <a:t>Cansas  </a:t>
            </a:r>
          </a:p>
          <a:p>
            <a:pPr eaLnBrk="1" hangingPunct="1"/>
            <a:r>
              <a:rPr lang="es-ES" sz="1800">
                <a:latin typeface="Cambria" charset="0"/>
                <a:cs typeface="Cambria" charset="0"/>
              </a:rPr>
              <a:t>Pedregal </a:t>
            </a:r>
          </a:p>
          <a:p>
            <a:pPr eaLnBrk="1" hangingPunct="1"/>
            <a:r>
              <a:rPr lang="es-ES" sz="1800">
                <a:latin typeface="Cambria" charset="0"/>
                <a:cs typeface="Cambria" charset="0"/>
              </a:rPr>
              <a:t>Yauca </a:t>
            </a:r>
          </a:p>
          <a:p>
            <a:pPr eaLnBrk="1" hangingPunct="1"/>
            <a:r>
              <a:rPr lang="es-ES" sz="1800">
                <a:latin typeface="Cambria" charset="0"/>
                <a:cs typeface="Cambria" charset="0"/>
              </a:rPr>
              <a:t>Tingüe</a:t>
            </a:r>
          </a:p>
        </p:txBody>
      </p:sp>
      <p:sp>
        <p:nvSpPr>
          <p:cNvPr id="15" name="Rectángulo 14"/>
          <p:cNvSpPr/>
          <p:nvPr/>
        </p:nvSpPr>
        <p:spPr>
          <a:xfrm>
            <a:off x="550863" y="1693863"/>
            <a:ext cx="158750" cy="158750"/>
          </a:xfrm>
          <a:prstGeom prst="rect">
            <a:avLst/>
          </a:prstGeom>
          <a:solidFill>
            <a:srgbClr val="FFFF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s-ES"/>
          </a:p>
        </p:txBody>
      </p:sp>
      <p:sp>
        <p:nvSpPr>
          <p:cNvPr id="16" name="Rectángulo 15"/>
          <p:cNvSpPr/>
          <p:nvPr/>
        </p:nvSpPr>
        <p:spPr>
          <a:xfrm>
            <a:off x="550863" y="1962150"/>
            <a:ext cx="158750" cy="158750"/>
          </a:xfrm>
          <a:prstGeom prst="rect">
            <a:avLst/>
          </a:prstGeom>
          <a:solidFill>
            <a:srgbClr val="008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s-ES"/>
          </a:p>
        </p:txBody>
      </p:sp>
      <p:sp>
        <p:nvSpPr>
          <p:cNvPr id="17" name="Rectángulo 16"/>
          <p:cNvSpPr/>
          <p:nvPr/>
        </p:nvSpPr>
        <p:spPr>
          <a:xfrm>
            <a:off x="550863" y="2230438"/>
            <a:ext cx="158750" cy="158750"/>
          </a:xfrm>
          <a:prstGeom prst="rect">
            <a:avLst/>
          </a:prstGeom>
          <a:solidFill>
            <a:srgbClr val="0000FF"/>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s-ES"/>
          </a:p>
        </p:txBody>
      </p:sp>
      <p:sp>
        <p:nvSpPr>
          <p:cNvPr id="18" name="Rectángulo 17"/>
          <p:cNvSpPr/>
          <p:nvPr/>
        </p:nvSpPr>
        <p:spPr>
          <a:xfrm>
            <a:off x="550863" y="2478088"/>
            <a:ext cx="158750" cy="158750"/>
          </a:xfrm>
          <a:prstGeom prst="rect">
            <a:avLst/>
          </a:prstGeom>
          <a:solidFill>
            <a:srgbClr val="FF0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s-ES"/>
          </a:p>
        </p:txBody>
      </p:sp>
      <p:sp>
        <p:nvSpPr>
          <p:cNvPr id="45062" name="CuadroTexto 19"/>
          <p:cNvSpPr txBox="1">
            <a:spLocks noChangeArrowheads="1"/>
          </p:cNvSpPr>
          <p:nvPr/>
        </p:nvSpPr>
        <p:spPr bwMode="auto">
          <a:xfrm>
            <a:off x="1639888" y="1417638"/>
            <a:ext cx="6932612" cy="269304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just" eaLnBrk="1" hangingPunct="1"/>
            <a:r>
              <a:rPr lang="es-ES" sz="1000" dirty="0">
                <a:latin typeface="Arial" charset="0"/>
                <a:ea typeface="Arial" charset="0"/>
                <a:cs typeface="Arial" charset="0"/>
              </a:rPr>
              <a:t>Cansas: Los grandes aluviones de barro de Cansas en 1925, 1932, 1935, 1946, 1955, 1959, 1961 y 1967 se extendieron sobre terrenos entonces deshabitados o cultivados, sin ocupación humana. Estos aluviones de barro, al extenderse en abanico, podían entonces ser canalizados por los denominados “desaguaderos” en Cordero (Santa Rosa), Santa Bárbara, </a:t>
            </a:r>
            <a:r>
              <a:rPr lang="es-ES" sz="1000" dirty="0" err="1">
                <a:latin typeface="Arial" charset="0"/>
                <a:ea typeface="Arial" charset="0"/>
                <a:cs typeface="Arial" charset="0"/>
              </a:rPr>
              <a:t>Chanchajalla</a:t>
            </a:r>
            <a:r>
              <a:rPr lang="es-ES" sz="1000" dirty="0">
                <a:latin typeface="Arial" charset="0"/>
                <a:ea typeface="Arial" charset="0"/>
                <a:cs typeface="Arial" charset="0"/>
              </a:rPr>
              <a:t> y </a:t>
            </a:r>
            <a:r>
              <a:rPr lang="es-ES" sz="1000" dirty="0" err="1">
                <a:latin typeface="Arial" charset="0"/>
                <a:ea typeface="Arial" charset="0"/>
                <a:cs typeface="Arial" charset="0"/>
              </a:rPr>
              <a:t>Parcona</a:t>
            </a:r>
            <a:r>
              <a:rPr lang="es-ES" sz="1000" dirty="0">
                <a:latin typeface="Arial" charset="0"/>
                <a:ea typeface="Arial" charset="0"/>
                <a:cs typeface="Arial" charset="0"/>
              </a:rPr>
              <a:t> (</a:t>
            </a:r>
            <a:r>
              <a:rPr lang="es-ES" sz="1000" dirty="0" err="1">
                <a:latin typeface="Arial" charset="0"/>
                <a:ea typeface="Arial" charset="0"/>
                <a:cs typeface="Arial" charset="0"/>
              </a:rPr>
              <a:t>Orongo</a:t>
            </a:r>
            <a:r>
              <a:rPr lang="es-ES" sz="1000" dirty="0">
                <a:latin typeface="Arial" charset="0"/>
                <a:ea typeface="Arial" charset="0"/>
                <a:cs typeface="Arial" charset="0"/>
              </a:rPr>
              <a:t>), procurando proteger de la inundación las haciendas y campos de cultivo, y permitiendo que los barros puedan aprovecharse en la agricultura.</a:t>
            </a:r>
          </a:p>
          <a:p>
            <a:pPr algn="just" eaLnBrk="1" hangingPunct="1"/>
            <a:r>
              <a:rPr lang="es-ES" sz="1000" dirty="0">
                <a:latin typeface="Arial" charset="0"/>
                <a:ea typeface="Arial" charset="0"/>
                <a:cs typeface="Arial" charset="0"/>
              </a:rPr>
              <a:t>¿Pero qué es lo que ocurre en las últimas décadas? La ocupación de pobladores en </a:t>
            </a:r>
            <a:r>
              <a:rPr lang="es-ES" sz="1000" dirty="0" err="1">
                <a:latin typeface="Arial" charset="0"/>
                <a:ea typeface="Arial" charset="0"/>
                <a:cs typeface="Arial" charset="0"/>
              </a:rPr>
              <a:t>Parcona</a:t>
            </a:r>
            <a:r>
              <a:rPr lang="es-ES" sz="1000" dirty="0">
                <a:latin typeface="Arial" charset="0"/>
                <a:ea typeface="Arial" charset="0"/>
                <a:cs typeface="Arial" charset="0"/>
              </a:rPr>
              <a:t> y La Tinguiña, sobre el cono aluvial donde se extendían los huaycos. Es decir, se interrumpen los desagües naturales de Cansas hacia Los Frailes, </a:t>
            </a:r>
            <a:r>
              <a:rPr lang="es-ES" sz="1000" dirty="0" err="1">
                <a:latin typeface="Arial" charset="0"/>
                <a:ea typeface="Arial" charset="0"/>
                <a:cs typeface="Arial" charset="0"/>
              </a:rPr>
              <a:t>Parcona</a:t>
            </a:r>
            <a:r>
              <a:rPr lang="es-ES" sz="1000" dirty="0">
                <a:latin typeface="Arial" charset="0"/>
                <a:ea typeface="Arial" charset="0"/>
                <a:cs typeface="Arial" charset="0"/>
              </a:rPr>
              <a:t> y </a:t>
            </a:r>
            <a:r>
              <a:rPr lang="es-ES" sz="1000" dirty="0" err="1">
                <a:latin typeface="Arial" charset="0"/>
                <a:ea typeface="Arial" charset="0"/>
                <a:cs typeface="Arial" charset="0"/>
              </a:rPr>
              <a:t>Orongo</a:t>
            </a:r>
            <a:r>
              <a:rPr lang="es-ES" sz="1000" dirty="0">
                <a:latin typeface="Arial" charset="0"/>
                <a:ea typeface="Arial" charset="0"/>
                <a:cs typeface="Arial" charset="0"/>
              </a:rPr>
              <a:t>, se rellenan los cauces con escombros y se venden los lotes. Desde 1967, </a:t>
            </a:r>
            <a:r>
              <a:rPr lang="es-ES" sz="1000" dirty="0" err="1">
                <a:latin typeface="Arial" charset="0"/>
                <a:ea typeface="Arial" charset="0"/>
                <a:cs typeface="Arial" charset="0"/>
              </a:rPr>
              <a:t>Parcona</a:t>
            </a:r>
            <a:r>
              <a:rPr lang="es-ES" sz="1000" dirty="0">
                <a:latin typeface="Arial" charset="0"/>
                <a:ea typeface="Arial" charset="0"/>
                <a:cs typeface="Arial" charset="0"/>
              </a:rPr>
              <a:t> (y después La Tinguiña) viven bajo amenaza perpetua. Para protegerse, demandan encauzar el huayco desde Lomo Largo a </a:t>
            </a:r>
            <a:r>
              <a:rPr lang="es-ES" sz="1000" dirty="0" err="1">
                <a:latin typeface="Arial" charset="0"/>
                <a:ea typeface="Arial" charset="0"/>
                <a:cs typeface="Arial" charset="0"/>
              </a:rPr>
              <a:t>Chanchajalla</a:t>
            </a:r>
            <a:r>
              <a:rPr lang="es-ES" sz="1000" dirty="0">
                <a:latin typeface="Arial" charset="0"/>
                <a:ea typeface="Arial" charset="0"/>
                <a:cs typeface="Arial" charset="0"/>
              </a:rPr>
              <a:t>.</a:t>
            </a:r>
          </a:p>
          <a:p>
            <a:pPr algn="just" eaLnBrk="1" hangingPunct="1"/>
            <a:r>
              <a:rPr lang="es-ES" sz="1000" dirty="0">
                <a:latin typeface="Arial" charset="0"/>
                <a:ea typeface="Arial" charset="0"/>
                <a:cs typeface="Arial" charset="0"/>
              </a:rPr>
              <a:t>Por su parte, las empresas agrícolas ubicadas en La Máquina y Cordero, sobre el cono aluvial, han demandado la construcción de diques de encauzamiento en el cerro La Tranca, interrumpiendo los cauces de desagüe de Cansas hacia Cordero y Santa Bárbara. Y encauzando también a </a:t>
            </a:r>
            <a:r>
              <a:rPr lang="es-ES" sz="1000" dirty="0" err="1">
                <a:latin typeface="Arial" charset="0"/>
                <a:ea typeface="Arial" charset="0"/>
                <a:cs typeface="Arial" charset="0"/>
              </a:rPr>
              <a:t>Chanchajalla</a:t>
            </a:r>
            <a:r>
              <a:rPr lang="es-ES" sz="1000" dirty="0">
                <a:latin typeface="Arial" charset="0"/>
                <a:ea typeface="Arial" charset="0"/>
                <a:cs typeface="Arial" charset="0"/>
              </a:rPr>
              <a:t>.</a:t>
            </a:r>
          </a:p>
          <a:p>
            <a:pPr algn="just" eaLnBrk="1" hangingPunct="1"/>
            <a:r>
              <a:rPr lang="es-ES" sz="1000" dirty="0">
                <a:latin typeface="Arial" charset="0"/>
                <a:ea typeface="Arial" charset="0"/>
                <a:cs typeface="Arial" charset="0"/>
              </a:rPr>
              <a:t>En la práctica, estas obras de “encauzamiento” de los aluviones, están tratando de meter el aluvión de Cansas en un embudo. Que afecta, en último término, a Ica entera; como ocurrió en 1998, cuando el caudal de Cansas que bajó por </a:t>
            </a:r>
            <a:r>
              <a:rPr lang="es-ES" sz="1000" dirty="0" err="1">
                <a:latin typeface="Arial" charset="0"/>
                <a:ea typeface="Arial" charset="0"/>
                <a:cs typeface="Arial" charset="0"/>
              </a:rPr>
              <a:t>Chanchajalla</a:t>
            </a:r>
            <a:r>
              <a:rPr lang="es-ES" sz="1000" dirty="0">
                <a:latin typeface="Arial" charset="0"/>
                <a:ea typeface="Arial" charset="0"/>
                <a:cs typeface="Arial" charset="0"/>
              </a:rPr>
              <a:t> interrumpió el río Ica en Los Patos, 3 kilómetros aguas arriba de la ciudad, y provocó su desborde</a:t>
            </a:r>
            <a:r>
              <a:rPr lang="es-ES" sz="900" dirty="0" smtClean="0">
                <a:latin typeface="Arial" charset="0"/>
                <a:ea typeface="Arial" charset="0"/>
                <a:cs typeface="Arial" charset="0"/>
              </a:rPr>
              <a:t>. Cosa que no ocurrió en el 2017 por tenerse más bajo el caudal cuando bajaron los huaicos.</a:t>
            </a:r>
            <a:endParaRPr lang="es-ES" sz="900" dirty="0">
              <a:latin typeface="Arial" charset="0"/>
              <a:ea typeface="Arial" charset="0"/>
              <a:cs typeface="Arial" charset="0"/>
            </a:endParaRPr>
          </a:p>
        </p:txBody>
      </p:sp>
      <p:pic>
        <p:nvPicPr>
          <p:cNvPr id="45063" name="Imagen 2" descr="Captura de pantalla 2015-08-03 a la(s) 18.00.22.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67744" y="4094221"/>
            <a:ext cx="5015135" cy="244685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 name="Título 3"/>
          <p:cNvSpPr>
            <a:spLocks noGrp="1"/>
          </p:cNvSpPr>
          <p:nvPr>
            <p:ph type="title"/>
          </p:nvPr>
        </p:nvSpPr>
        <p:spPr>
          <a:xfrm>
            <a:off x="3502025" y="663575"/>
            <a:ext cx="5056188" cy="523875"/>
          </a:xfrm>
        </p:spPr>
        <p:txBody>
          <a:bodyPr>
            <a:normAutofit fontScale="90000"/>
          </a:bodyPr>
          <a:lstStyle/>
          <a:p>
            <a:pPr>
              <a:defRPr/>
            </a:pPr>
            <a:r>
              <a:rPr lang="es-ES" dirty="0" smtClean="0">
                <a:ea typeface="MS PGothic" pitchFamily="34" charset="-128"/>
              </a:rPr>
              <a:t>La Quebrada de Cansas</a:t>
            </a:r>
            <a:endParaRPr lang="es-ES" dirty="0">
              <a:ea typeface="MS PGothic" pitchFamily="34" charset="-128"/>
            </a:endParaRPr>
          </a:p>
        </p:txBody>
      </p:sp>
    </p:spTree>
    <p:extLst>
      <p:ext uri="{BB962C8B-B14F-4D97-AF65-F5344CB8AC3E}">
        <p14:creationId xmlns:p14="http://schemas.microsoft.com/office/powerpoint/2010/main" val="37778194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CuadroTexto 13"/>
          <p:cNvSpPr txBox="1">
            <a:spLocks noChangeArrowheads="1"/>
          </p:cNvSpPr>
          <p:nvPr/>
        </p:nvSpPr>
        <p:spPr bwMode="auto">
          <a:xfrm>
            <a:off x="709613" y="1555750"/>
            <a:ext cx="1206500" cy="1200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es-ES" sz="1800">
                <a:latin typeface="Cambria" charset="0"/>
                <a:cs typeface="Cambria" charset="0"/>
              </a:rPr>
              <a:t>Cansas  </a:t>
            </a:r>
          </a:p>
          <a:p>
            <a:pPr eaLnBrk="1" hangingPunct="1"/>
            <a:r>
              <a:rPr lang="es-ES" sz="1800">
                <a:latin typeface="Cambria" charset="0"/>
                <a:cs typeface="Cambria" charset="0"/>
              </a:rPr>
              <a:t>Pedregal </a:t>
            </a:r>
          </a:p>
          <a:p>
            <a:pPr eaLnBrk="1" hangingPunct="1"/>
            <a:r>
              <a:rPr lang="es-ES" sz="1800">
                <a:latin typeface="Cambria" charset="0"/>
                <a:cs typeface="Cambria" charset="0"/>
              </a:rPr>
              <a:t>Yauca </a:t>
            </a:r>
          </a:p>
          <a:p>
            <a:pPr eaLnBrk="1" hangingPunct="1"/>
            <a:r>
              <a:rPr lang="es-ES" sz="1800">
                <a:latin typeface="Cambria" charset="0"/>
                <a:cs typeface="Cambria" charset="0"/>
              </a:rPr>
              <a:t>Tingüe</a:t>
            </a:r>
          </a:p>
        </p:txBody>
      </p:sp>
      <p:sp>
        <p:nvSpPr>
          <p:cNvPr id="15" name="Rectángulo 14"/>
          <p:cNvSpPr/>
          <p:nvPr/>
        </p:nvSpPr>
        <p:spPr>
          <a:xfrm>
            <a:off x="550863" y="1693863"/>
            <a:ext cx="158750" cy="158750"/>
          </a:xfrm>
          <a:prstGeom prst="rect">
            <a:avLst/>
          </a:prstGeom>
          <a:solidFill>
            <a:srgbClr val="FFFF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s-ES"/>
          </a:p>
        </p:txBody>
      </p:sp>
      <p:sp>
        <p:nvSpPr>
          <p:cNvPr id="16" name="Rectángulo 15"/>
          <p:cNvSpPr/>
          <p:nvPr/>
        </p:nvSpPr>
        <p:spPr>
          <a:xfrm>
            <a:off x="550863" y="1962150"/>
            <a:ext cx="158750" cy="158750"/>
          </a:xfrm>
          <a:prstGeom prst="rect">
            <a:avLst/>
          </a:prstGeom>
          <a:solidFill>
            <a:srgbClr val="008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s-ES"/>
          </a:p>
        </p:txBody>
      </p:sp>
      <p:sp>
        <p:nvSpPr>
          <p:cNvPr id="17" name="Rectángulo 16"/>
          <p:cNvSpPr/>
          <p:nvPr/>
        </p:nvSpPr>
        <p:spPr>
          <a:xfrm>
            <a:off x="550863" y="2230438"/>
            <a:ext cx="158750" cy="158750"/>
          </a:xfrm>
          <a:prstGeom prst="rect">
            <a:avLst/>
          </a:prstGeom>
          <a:solidFill>
            <a:srgbClr val="0000FF"/>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s-ES"/>
          </a:p>
        </p:txBody>
      </p:sp>
      <p:sp>
        <p:nvSpPr>
          <p:cNvPr id="18" name="Rectángulo 17"/>
          <p:cNvSpPr/>
          <p:nvPr/>
        </p:nvSpPr>
        <p:spPr>
          <a:xfrm>
            <a:off x="550863" y="2478088"/>
            <a:ext cx="158750" cy="158750"/>
          </a:xfrm>
          <a:prstGeom prst="rect">
            <a:avLst/>
          </a:prstGeom>
          <a:solidFill>
            <a:srgbClr val="FF0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s-ES"/>
          </a:p>
        </p:txBody>
      </p:sp>
      <p:sp>
        <p:nvSpPr>
          <p:cNvPr id="46086" name="Rectángulo 2"/>
          <p:cNvSpPr>
            <a:spLocks noChangeArrowheads="1"/>
          </p:cNvSpPr>
          <p:nvPr/>
        </p:nvSpPr>
        <p:spPr bwMode="auto">
          <a:xfrm>
            <a:off x="1682750" y="1585913"/>
            <a:ext cx="6465888" cy="24622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s-ES" sz="1400" b="1" u="sng" dirty="0" err="1">
                <a:latin typeface="Cambria" charset="0"/>
                <a:cs typeface="Cambria" charset="0"/>
              </a:rPr>
              <a:t>Yauca</a:t>
            </a:r>
            <a:r>
              <a:rPr lang="es-ES" sz="1400" b="1" u="sng" dirty="0">
                <a:latin typeface="Cambria" charset="0"/>
                <a:cs typeface="Cambria" charset="0"/>
              </a:rPr>
              <a:t>:</a:t>
            </a:r>
            <a:r>
              <a:rPr lang="es-ES" sz="1400" dirty="0">
                <a:latin typeface="Cambria" charset="0"/>
                <a:cs typeface="Cambria" charset="0"/>
              </a:rPr>
              <a:t> Las quebradas de </a:t>
            </a:r>
            <a:r>
              <a:rPr lang="es-ES" sz="1400" dirty="0" err="1">
                <a:latin typeface="Cambria" charset="0"/>
                <a:cs typeface="Cambria" charset="0"/>
              </a:rPr>
              <a:t>Calabayazo</a:t>
            </a:r>
            <a:r>
              <a:rPr lang="es-ES" sz="1400" dirty="0">
                <a:latin typeface="Cambria" charset="0"/>
                <a:cs typeface="Cambria" charset="0"/>
              </a:rPr>
              <a:t>, </a:t>
            </a:r>
            <a:r>
              <a:rPr lang="es-ES" sz="1400" dirty="0" err="1">
                <a:latin typeface="Cambria" charset="0"/>
                <a:cs typeface="Cambria" charset="0"/>
              </a:rPr>
              <a:t>Ushpa</a:t>
            </a:r>
            <a:r>
              <a:rPr lang="es-ES" sz="1400" dirty="0">
                <a:latin typeface="Cambria" charset="0"/>
                <a:cs typeface="Cambria" charset="0"/>
              </a:rPr>
              <a:t>, </a:t>
            </a:r>
            <a:r>
              <a:rPr lang="es-ES" sz="1400" dirty="0" err="1">
                <a:latin typeface="Cambria" charset="0"/>
                <a:cs typeface="Cambria" charset="0"/>
              </a:rPr>
              <a:t>Lapsi</a:t>
            </a:r>
            <a:r>
              <a:rPr lang="es-ES" sz="1400" dirty="0">
                <a:latin typeface="Cambria" charset="0"/>
                <a:cs typeface="Cambria" charset="0"/>
              </a:rPr>
              <a:t>, Tingo y </a:t>
            </a:r>
            <a:r>
              <a:rPr lang="es-ES" sz="1400" dirty="0" err="1">
                <a:latin typeface="Cambria" charset="0"/>
                <a:cs typeface="Cambria" charset="0"/>
              </a:rPr>
              <a:t>Orongocucho</a:t>
            </a:r>
            <a:r>
              <a:rPr lang="es-ES" sz="1400" dirty="0">
                <a:latin typeface="Cambria" charset="0"/>
                <a:cs typeface="Cambria" charset="0"/>
              </a:rPr>
              <a:t> alimentan los “ríos de barro” que discurren por la gran pampa o cono de </a:t>
            </a:r>
            <a:r>
              <a:rPr lang="es-ES" sz="1400" dirty="0" err="1">
                <a:latin typeface="Cambria" charset="0"/>
                <a:cs typeface="Cambria" charset="0"/>
              </a:rPr>
              <a:t>Yauca</a:t>
            </a:r>
            <a:r>
              <a:rPr lang="es-ES" sz="1400" dirty="0">
                <a:latin typeface="Cambria" charset="0"/>
                <a:cs typeface="Cambria" charset="0"/>
              </a:rPr>
              <a:t> de </a:t>
            </a:r>
            <a:r>
              <a:rPr lang="es-ES" sz="1400" dirty="0" err="1">
                <a:latin typeface="Cambria" charset="0"/>
                <a:cs typeface="Cambria" charset="0"/>
              </a:rPr>
              <a:t>Cocharcas</a:t>
            </a:r>
            <a:r>
              <a:rPr lang="es-ES" sz="1400" dirty="0">
                <a:latin typeface="Cambria" charset="0"/>
                <a:cs typeface="Cambria" charset="0"/>
              </a:rPr>
              <a:t> (todo en sombra verde). Desde tiempos inmemoriales, estas corrientes de barro han sostenido la agricultura de “pozas escalonadas” o de un solo riego, en las comunidades de la parte baja del valle y Pampa de Los Castillos.</a:t>
            </a:r>
          </a:p>
          <a:p>
            <a:r>
              <a:rPr lang="es-ES" sz="1400" dirty="0">
                <a:latin typeface="Cambria" charset="0"/>
                <a:cs typeface="Cambria" charset="0"/>
              </a:rPr>
              <a:t>            No obstante, los grandes caudales de barro han avanzado en diversas oportunidades hasta las zonas cultivadas próximas al río Ica. Como aconteció en 1932 y 1933, en 1942, 1955, 1967, 1972 y 1998. Las corrientes de barro de </a:t>
            </a:r>
            <a:r>
              <a:rPr lang="es-ES" sz="1400" dirty="0" err="1">
                <a:latin typeface="Cambria" charset="0"/>
                <a:cs typeface="Cambria" charset="0"/>
              </a:rPr>
              <a:t>Yauca</a:t>
            </a:r>
            <a:r>
              <a:rPr lang="es-ES" sz="1400" dirty="0">
                <a:latin typeface="Cambria" charset="0"/>
                <a:cs typeface="Cambria" charset="0"/>
              </a:rPr>
              <a:t> y </a:t>
            </a:r>
            <a:r>
              <a:rPr lang="es-ES" sz="1400" dirty="0" err="1">
                <a:latin typeface="Cambria" charset="0"/>
                <a:cs typeface="Cambria" charset="0"/>
              </a:rPr>
              <a:t>Cocharcas</a:t>
            </a:r>
            <a:r>
              <a:rPr lang="es-ES" sz="1400" dirty="0">
                <a:latin typeface="Cambria" charset="0"/>
                <a:cs typeface="Cambria" charset="0"/>
              </a:rPr>
              <a:t> han llegado entonces hasta el mismo río Ica, por Cantoral, por Los Tronquitos y por Aguada de Palos. En 1932 llegan hasta la misma hacienda de </a:t>
            </a:r>
            <a:r>
              <a:rPr lang="es-ES" sz="1400" dirty="0" err="1">
                <a:latin typeface="Cambria" charset="0"/>
                <a:cs typeface="Cambria" charset="0"/>
              </a:rPr>
              <a:t>Ocucaje</a:t>
            </a:r>
            <a:r>
              <a:rPr lang="es-ES" sz="1400" dirty="0" smtClean="0">
                <a:latin typeface="Cambria" charset="0"/>
                <a:cs typeface="Cambria" charset="0"/>
              </a:rPr>
              <a:t>. Muy parecido a lo observado en el 2017</a:t>
            </a:r>
            <a:endParaRPr lang="es-ES" sz="1400" dirty="0">
              <a:latin typeface="Cambria" charset="0"/>
              <a:cs typeface="Cambria" charset="0"/>
            </a:endParaRPr>
          </a:p>
        </p:txBody>
      </p:sp>
      <p:pic>
        <p:nvPicPr>
          <p:cNvPr id="46087" name="Imagen 4" descr="Captura de pantalla 2015-08-03 a la(s) 18.00.32.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09613" y="4051300"/>
            <a:ext cx="7335837" cy="28067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 name="Título 3"/>
          <p:cNvSpPr>
            <a:spLocks noGrp="1"/>
          </p:cNvSpPr>
          <p:nvPr>
            <p:ph type="title"/>
          </p:nvPr>
        </p:nvSpPr>
        <p:spPr>
          <a:xfrm>
            <a:off x="3502025" y="663575"/>
            <a:ext cx="5056188" cy="523875"/>
          </a:xfrm>
        </p:spPr>
        <p:txBody>
          <a:bodyPr>
            <a:normAutofit fontScale="90000"/>
          </a:bodyPr>
          <a:lstStyle/>
          <a:p>
            <a:pPr>
              <a:defRPr/>
            </a:pPr>
            <a:r>
              <a:rPr lang="es-ES" dirty="0" smtClean="0">
                <a:ea typeface="MS PGothic" pitchFamily="34" charset="-128"/>
              </a:rPr>
              <a:t>La Quebrada de Yauca</a:t>
            </a:r>
            <a:endParaRPr lang="es-ES" dirty="0">
              <a:ea typeface="MS PGothic" pitchFamily="34" charset="-128"/>
            </a:endParaRPr>
          </a:p>
        </p:txBody>
      </p:sp>
    </p:spTree>
    <p:extLst>
      <p:ext uri="{BB962C8B-B14F-4D97-AF65-F5344CB8AC3E}">
        <p14:creationId xmlns:p14="http://schemas.microsoft.com/office/powerpoint/2010/main" val="141948908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p:txBody>
          <a:bodyPr>
            <a:noAutofit/>
          </a:bodyPr>
          <a:lstStyle/>
          <a:p>
            <a:r>
              <a:rPr lang="es-ES" sz="2000" b="1" dirty="0" smtClean="0"/>
              <a:t>Conclusiones al 16 de Octubre 2018</a:t>
            </a:r>
            <a:endParaRPr lang="es-ES" sz="2000" b="1" dirty="0"/>
          </a:p>
        </p:txBody>
      </p:sp>
      <p:sp>
        <p:nvSpPr>
          <p:cNvPr id="2" name="CuadroTexto 1"/>
          <p:cNvSpPr txBox="1"/>
          <p:nvPr/>
        </p:nvSpPr>
        <p:spPr>
          <a:xfrm>
            <a:off x="467544" y="1556792"/>
            <a:ext cx="8208912" cy="4801314"/>
          </a:xfrm>
          <a:prstGeom prst="rect">
            <a:avLst/>
          </a:prstGeom>
          <a:noFill/>
        </p:spPr>
        <p:txBody>
          <a:bodyPr wrap="square" rtlCol="0">
            <a:spAutoFit/>
          </a:bodyPr>
          <a:lstStyle/>
          <a:p>
            <a:pPr marL="285750" indent="-285750">
              <a:buFont typeface="Arial" charset="0"/>
              <a:buChar char="•"/>
            </a:pPr>
            <a:endParaRPr lang="es-ES_tradnl" dirty="0" smtClean="0"/>
          </a:p>
          <a:p>
            <a:pPr marL="285750" indent="-285750">
              <a:buFont typeface="Arial" charset="0"/>
              <a:buChar char="•"/>
            </a:pPr>
            <a:r>
              <a:rPr lang="es-ES_tradnl" dirty="0" smtClean="0"/>
              <a:t>Las temperaturas en la costa peruana se están calentando “algo” por encima de sus valores normales tras un 2018 singularmente “frío”.</a:t>
            </a:r>
          </a:p>
          <a:p>
            <a:pPr marL="285750" indent="-285750">
              <a:buFont typeface="Arial" charset="0"/>
              <a:buChar char="•"/>
            </a:pPr>
            <a:r>
              <a:rPr lang="es-ES_tradnl" dirty="0" smtClean="0"/>
              <a:t>Las probabilidades de ocurrencia de un evento El Niño (81%) en el centro del océano y (65%) en la costa peruana, establecidas en octubre y predominantemente débiles, apuntan a seguir aumentando. Un evento puede se declarado en menos de un mes.</a:t>
            </a:r>
          </a:p>
          <a:p>
            <a:pPr marL="285750" indent="-285750">
              <a:buFont typeface="Arial" charset="0"/>
              <a:buChar char="•"/>
            </a:pPr>
            <a:r>
              <a:rPr lang="es-ES_tradnl" dirty="0" smtClean="0"/>
              <a:t>Los impactos en la costa peruana en ambos casos apuntan a un aumento de la temperatura del aire. Siendo más significativo si El Niño deviene además en Costero.</a:t>
            </a:r>
          </a:p>
          <a:p>
            <a:pPr marL="285750" indent="-285750">
              <a:buFont typeface="Arial" charset="0"/>
              <a:buChar char="•"/>
            </a:pPr>
            <a:r>
              <a:rPr lang="es-ES_tradnl" dirty="0" smtClean="0"/>
              <a:t>En ambos casos el impacto del calentamiento sería extensible al otoño 2019.</a:t>
            </a:r>
          </a:p>
          <a:p>
            <a:pPr marL="285750" indent="-285750">
              <a:buFont typeface="Arial" charset="0"/>
              <a:buChar char="•"/>
            </a:pPr>
            <a:r>
              <a:rPr lang="es-ES_tradnl" dirty="0" smtClean="0"/>
              <a:t>En este punto del calendario es muy difícil precisar la magnitud del impacto en el Valle de Ica por la alta variabilidad que pueden exhibir las temperaturas del mar en el verano. No obstante un evento anticipadamente débil a moderado; lapsos de mayor intensidad pueden presentarse dentro de él. (En el Niño Costero 2017 las lluvias en Ica fueron tempranas &lt;mediados de enero, inclusive antes de que empiece a llover en el norte&gt;)</a:t>
            </a:r>
          </a:p>
        </p:txBody>
      </p:sp>
    </p:spTree>
    <p:extLst>
      <p:ext uri="{BB962C8B-B14F-4D97-AF65-F5344CB8AC3E}">
        <p14:creationId xmlns:p14="http://schemas.microsoft.com/office/powerpoint/2010/main" val="291399356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490368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07704" y="1278331"/>
            <a:ext cx="5184576" cy="2275050"/>
          </a:xfrm>
        </p:spPr>
      </p:pic>
      <p:pic>
        <p:nvPicPr>
          <p:cNvPr id="5" name="Imagen 4"/>
          <p:cNvPicPr>
            <a:picLocks noChangeAspect="1"/>
          </p:cNvPicPr>
          <p:nvPr/>
        </p:nvPicPr>
        <p:blipFill>
          <a:blip r:embed="rId3"/>
          <a:stretch>
            <a:fillRect/>
          </a:stretch>
        </p:blipFill>
        <p:spPr>
          <a:xfrm>
            <a:off x="2107813" y="3565861"/>
            <a:ext cx="5102559" cy="2808311"/>
          </a:xfrm>
          <a:prstGeom prst="rect">
            <a:avLst/>
          </a:prstGeom>
        </p:spPr>
      </p:pic>
      <p:sp>
        <p:nvSpPr>
          <p:cNvPr id="7" name="Título 2"/>
          <p:cNvSpPr>
            <a:spLocks noGrp="1"/>
          </p:cNvSpPr>
          <p:nvPr>
            <p:ph type="title"/>
          </p:nvPr>
        </p:nvSpPr>
        <p:spPr>
          <a:xfrm>
            <a:off x="3502797" y="260648"/>
            <a:ext cx="5054983" cy="926274"/>
          </a:xfrm>
        </p:spPr>
        <p:txBody>
          <a:bodyPr>
            <a:normAutofit fontScale="90000"/>
          </a:bodyPr>
          <a:lstStyle/>
          <a:p>
            <a:r>
              <a:rPr lang="es-ES_tradnl" dirty="0" smtClean="0"/>
              <a:t>Conceptos Básicos: Influencia Oceánica</a:t>
            </a:r>
            <a:endParaRPr lang="es-ES_tradnl" dirty="0"/>
          </a:p>
        </p:txBody>
      </p:sp>
      <p:sp>
        <p:nvSpPr>
          <p:cNvPr id="8" name="Elipse 7"/>
          <p:cNvSpPr/>
          <p:nvPr/>
        </p:nvSpPr>
        <p:spPr>
          <a:xfrm>
            <a:off x="3624679" y="4897044"/>
            <a:ext cx="1883426" cy="864096"/>
          </a:xfrm>
          <a:prstGeom prst="ellipse">
            <a:avLst/>
          </a:prstGeom>
          <a:noFill/>
          <a:ln w="38100">
            <a:solidFill>
              <a:schemeClr val="tx1"/>
            </a:solidFill>
            <a:prstDash val="sysDo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a:p>
        </p:txBody>
      </p:sp>
      <p:sp>
        <p:nvSpPr>
          <p:cNvPr id="10" name="CuadroTexto 9"/>
          <p:cNvSpPr txBox="1"/>
          <p:nvPr/>
        </p:nvSpPr>
        <p:spPr>
          <a:xfrm>
            <a:off x="2657952" y="5713513"/>
            <a:ext cx="1152128" cy="830997"/>
          </a:xfrm>
          <a:prstGeom prst="rect">
            <a:avLst/>
          </a:prstGeom>
          <a:noFill/>
          <a:ln>
            <a:solidFill>
              <a:schemeClr val="tx1"/>
            </a:solidFill>
          </a:ln>
        </p:spPr>
        <p:txBody>
          <a:bodyPr wrap="square" rtlCol="0">
            <a:spAutoFit/>
          </a:bodyPr>
          <a:lstStyle/>
          <a:p>
            <a:r>
              <a:rPr lang="es-ES_tradnl" sz="2400" b="1" dirty="0" smtClean="0"/>
              <a:t>Verano 2017</a:t>
            </a:r>
            <a:endParaRPr lang="es-ES_tradnl" sz="2400" b="1" dirty="0"/>
          </a:p>
        </p:txBody>
      </p:sp>
    </p:spTree>
    <p:extLst>
      <p:ext uri="{BB962C8B-B14F-4D97-AF65-F5344CB8AC3E}">
        <p14:creationId xmlns:p14="http://schemas.microsoft.com/office/powerpoint/2010/main" val="136365071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07704" y="1278331"/>
            <a:ext cx="5184576" cy="2275050"/>
          </a:xfrm>
        </p:spPr>
      </p:pic>
      <p:pic>
        <p:nvPicPr>
          <p:cNvPr id="5" name="Imagen 4"/>
          <p:cNvPicPr>
            <a:picLocks noChangeAspect="1"/>
          </p:cNvPicPr>
          <p:nvPr/>
        </p:nvPicPr>
        <p:blipFill>
          <a:blip r:embed="rId3"/>
          <a:stretch>
            <a:fillRect/>
          </a:stretch>
        </p:blipFill>
        <p:spPr>
          <a:xfrm>
            <a:off x="2107813" y="3565861"/>
            <a:ext cx="5102559" cy="2808311"/>
          </a:xfrm>
          <a:prstGeom prst="rect">
            <a:avLst/>
          </a:prstGeom>
        </p:spPr>
      </p:pic>
      <p:sp>
        <p:nvSpPr>
          <p:cNvPr id="7" name="Título 2"/>
          <p:cNvSpPr>
            <a:spLocks noGrp="1"/>
          </p:cNvSpPr>
          <p:nvPr>
            <p:ph type="title"/>
          </p:nvPr>
        </p:nvSpPr>
        <p:spPr>
          <a:xfrm>
            <a:off x="3502797" y="260648"/>
            <a:ext cx="5054983" cy="926274"/>
          </a:xfrm>
        </p:spPr>
        <p:txBody>
          <a:bodyPr>
            <a:normAutofit fontScale="90000"/>
          </a:bodyPr>
          <a:lstStyle/>
          <a:p>
            <a:r>
              <a:rPr lang="es-ES_tradnl" dirty="0" smtClean="0"/>
              <a:t>Conceptos Básicos: Influencia Oceánica</a:t>
            </a:r>
            <a:endParaRPr lang="es-ES_tradnl" dirty="0"/>
          </a:p>
        </p:txBody>
      </p:sp>
      <p:sp>
        <p:nvSpPr>
          <p:cNvPr id="9" name="Elipse 8"/>
          <p:cNvSpPr/>
          <p:nvPr/>
        </p:nvSpPr>
        <p:spPr>
          <a:xfrm>
            <a:off x="5326946" y="4867301"/>
            <a:ext cx="1913670" cy="864096"/>
          </a:xfrm>
          <a:prstGeom prst="ellipse">
            <a:avLst/>
          </a:prstGeom>
          <a:noFill/>
          <a:ln w="38100">
            <a:solidFill>
              <a:schemeClr val="tx1"/>
            </a:solidFill>
            <a:prstDash val="sysDo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a:p>
        </p:txBody>
      </p:sp>
      <p:sp>
        <p:nvSpPr>
          <p:cNvPr id="11" name="CuadroTexto 10"/>
          <p:cNvSpPr txBox="1"/>
          <p:nvPr/>
        </p:nvSpPr>
        <p:spPr>
          <a:xfrm>
            <a:off x="7752027" y="5675344"/>
            <a:ext cx="1152128" cy="830997"/>
          </a:xfrm>
          <a:prstGeom prst="rect">
            <a:avLst/>
          </a:prstGeom>
          <a:noFill/>
          <a:ln>
            <a:solidFill>
              <a:schemeClr val="tx1"/>
            </a:solidFill>
          </a:ln>
        </p:spPr>
        <p:txBody>
          <a:bodyPr wrap="square" rtlCol="0">
            <a:spAutoFit/>
          </a:bodyPr>
          <a:lstStyle/>
          <a:p>
            <a:r>
              <a:rPr lang="es-ES_tradnl" sz="2400" b="1" smtClean="0"/>
              <a:t>Verano 2018</a:t>
            </a:r>
            <a:endParaRPr lang="es-ES_tradnl" sz="2400" b="1" dirty="0"/>
          </a:p>
        </p:txBody>
      </p:sp>
    </p:spTree>
    <p:extLst>
      <p:ext uri="{BB962C8B-B14F-4D97-AF65-F5344CB8AC3E}">
        <p14:creationId xmlns:p14="http://schemas.microsoft.com/office/powerpoint/2010/main" val="93215344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p:txBody>
          <a:bodyPr>
            <a:normAutofit fontScale="90000"/>
          </a:bodyPr>
          <a:lstStyle/>
          <a:p>
            <a:r>
              <a:rPr lang="es-ES_tradnl" dirty="0" smtClean="0"/>
              <a:t>Cómo vamos en el Océano</a:t>
            </a:r>
            <a:endParaRPr lang="es-ES_tradnl" dirty="0"/>
          </a:p>
        </p:txBody>
      </p:sp>
      <p:pic>
        <p:nvPicPr>
          <p:cNvPr id="6" name="Marcador de contenido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68017" y="1304146"/>
            <a:ext cx="6616351" cy="5111591"/>
          </a:xfrm>
        </p:spPr>
      </p:pic>
      <p:sp>
        <p:nvSpPr>
          <p:cNvPr id="7" name="Rectángulo 6"/>
          <p:cNvSpPr/>
          <p:nvPr/>
        </p:nvSpPr>
        <p:spPr>
          <a:xfrm>
            <a:off x="841441" y="6162044"/>
            <a:ext cx="7442164" cy="26782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a:p>
        </p:txBody>
      </p:sp>
      <p:sp>
        <p:nvSpPr>
          <p:cNvPr id="8" name="Rectángulo 7"/>
          <p:cNvSpPr/>
          <p:nvPr/>
        </p:nvSpPr>
        <p:spPr>
          <a:xfrm>
            <a:off x="822689" y="1254151"/>
            <a:ext cx="7442164" cy="69209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a:p>
        </p:txBody>
      </p:sp>
      <p:sp>
        <p:nvSpPr>
          <p:cNvPr id="10" name="Rectángulo 9"/>
          <p:cNvSpPr/>
          <p:nvPr/>
        </p:nvSpPr>
        <p:spPr>
          <a:xfrm rot="5400000">
            <a:off x="-1189436" y="3629094"/>
            <a:ext cx="4561844" cy="50405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a:p>
        </p:txBody>
      </p:sp>
      <p:sp>
        <p:nvSpPr>
          <p:cNvPr id="11" name="Rectángulo 10"/>
          <p:cNvSpPr/>
          <p:nvPr/>
        </p:nvSpPr>
        <p:spPr>
          <a:xfrm>
            <a:off x="3419872" y="3645024"/>
            <a:ext cx="3384376" cy="432048"/>
          </a:xfrm>
          <a:prstGeom prst="rect">
            <a:avLst/>
          </a:prstGeom>
          <a:noFill/>
          <a:ln w="31750">
            <a:solidFill>
              <a:schemeClr val="tx1"/>
            </a:solidFill>
            <a:prstDash val="sysDo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a:p>
        </p:txBody>
      </p:sp>
      <p:sp>
        <p:nvSpPr>
          <p:cNvPr id="12" name="Rectángulo 11"/>
          <p:cNvSpPr/>
          <p:nvPr/>
        </p:nvSpPr>
        <p:spPr>
          <a:xfrm>
            <a:off x="6804248" y="3861048"/>
            <a:ext cx="445328" cy="432048"/>
          </a:xfrm>
          <a:prstGeom prst="rect">
            <a:avLst/>
          </a:prstGeom>
          <a:noFill/>
          <a:ln w="31750">
            <a:solidFill>
              <a:schemeClr val="tx1"/>
            </a:solidFill>
            <a:prstDash val="sysDo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a:p>
        </p:txBody>
      </p:sp>
      <p:sp>
        <p:nvSpPr>
          <p:cNvPr id="13" name="CuadroTexto 12"/>
          <p:cNvSpPr txBox="1"/>
          <p:nvPr/>
        </p:nvSpPr>
        <p:spPr>
          <a:xfrm>
            <a:off x="1343514" y="1304146"/>
            <a:ext cx="6684870" cy="646331"/>
          </a:xfrm>
          <a:prstGeom prst="rect">
            <a:avLst/>
          </a:prstGeom>
          <a:noFill/>
          <a:ln>
            <a:solidFill>
              <a:schemeClr val="tx1"/>
            </a:solidFill>
          </a:ln>
        </p:spPr>
        <p:txBody>
          <a:bodyPr wrap="square" rtlCol="0">
            <a:spAutoFit/>
          </a:bodyPr>
          <a:lstStyle/>
          <a:p>
            <a:pPr algn="ctr"/>
            <a:r>
              <a:rPr lang="es-ES_tradnl" dirty="0" smtClean="0"/>
              <a:t>Durante el último mes las temperaturas del mar han alcanzado los umbrales de El Niño Oceánico y Costero además.</a:t>
            </a:r>
            <a:endParaRPr lang="es-ES_tradnl" dirty="0"/>
          </a:p>
        </p:txBody>
      </p:sp>
    </p:spTree>
    <p:extLst>
      <p:ext uri="{BB962C8B-B14F-4D97-AF65-F5344CB8AC3E}">
        <p14:creationId xmlns:p14="http://schemas.microsoft.com/office/powerpoint/2010/main" val="131052513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a:xfrm>
            <a:off x="3502797" y="664012"/>
            <a:ext cx="5317675" cy="522910"/>
          </a:xfrm>
        </p:spPr>
        <p:txBody>
          <a:bodyPr>
            <a:normAutofit fontScale="90000"/>
          </a:bodyPr>
          <a:lstStyle/>
          <a:p>
            <a:r>
              <a:rPr lang="es-ES_tradnl" dirty="0" smtClean="0"/>
              <a:t>Cómo </a:t>
            </a:r>
            <a:r>
              <a:rPr lang="es-ES_tradnl" smtClean="0"/>
              <a:t>vamos con las lluvias</a:t>
            </a:r>
            <a:endParaRPr lang="es-ES_tradnl" dirty="0"/>
          </a:p>
        </p:txBody>
      </p:sp>
      <p:pic>
        <p:nvPicPr>
          <p:cNvPr id="5" name="Imagen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1585882"/>
            <a:ext cx="3562921" cy="4540281"/>
          </a:xfrm>
          <a:prstGeom prst="rect">
            <a:avLst/>
          </a:prstGeom>
        </p:spPr>
      </p:pic>
      <p:pic>
        <p:nvPicPr>
          <p:cNvPr id="6" name="Marcador de contenido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716016" y="1625806"/>
            <a:ext cx="3551685" cy="4525963"/>
          </a:xfrm>
        </p:spPr>
      </p:pic>
    </p:spTree>
    <p:extLst>
      <p:ext uri="{BB962C8B-B14F-4D97-AF65-F5344CB8AC3E}">
        <p14:creationId xmlns:p14="http://schemas.microsoft.com/office/powerpoint/2010/main" val="33846583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a:xfrm>
            <a:off x="3502797" y="260648"/>
            <a:ext cx="5317675" cy="926274"/>
          </a:xfrm>
        </p:spPr>
        <p:txBody>
          <a:bodyPr>
            <a:normAutofit fontScale="90000"/>
          </a:bodyPr>
          <a:lstStyle/>
          <a:p>
            <a:r>
              <a:rPr lang="es-ES_tradnl" dirty="0" smtClean="0"/>
              <a:t>Cómo vamos con </a:t>
            </a:r>
            <a:r>
              <a:rPr lang="es-ES_tradnl" smtClean="0"/>
              <a:t>las temperaturas</a:t>
            </a:r>
            <a:endParaRPr lang="es-ES_tradnl" dirty="0"/>
          </a:p>
        </p:txBody>
      </p:sp>
      <p:pic>
        <p:nvPicPr>
          <p:cNvPr id="8" name="Marcador de contenido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2132856"/>
            <a:ext cx="4384378" cy="2908920"/>
          </a:xfrm>
        </p:spPr>
      </p:pic>
      <p:pic>
        <p:nvPicPr>
          <p:cNvPr id="9" name="Imagen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01955" y="2132856"/>
            <a:ext cx="4835645" cy="2908920"/>
          </a:xfrm>
          <a:prstGeom prst="rect">
            <a:avLst/>
          </a:prstGeom>
        </p:spPr>
      </p:pic>
      <p:sp>
        <p:nvSpPr>
          <p:cNvPr id="10" name="CuadroTexto 9"/>
          <p:cNvSpPr txBox="1"/>
          <p:nvPr/>
        </p:nvSpPr>
        <p:spPr>
          <a:xfrm>
            <a:off x="1835696" y="5301208"/>
            <a:ext cx="5184576" cy="369332"/>
          </a:xfrm>
          <a:prstGeom prst="rect">
            <a:avLst/>
          </a:prstGeom>
          <a:noFill/>
        </p:spPr>
        <p:txBody>
          <a:bodyPr wrap="square" rtlCol="0">
            <a:spAutoFit/>
          </a:bodyPr>
          <a:lstStyle/>
          <a:p>
            <a:r>
              <a:rPr lang="es-ES_tradnl" dirty="0" smtClean="0"/>
              <a:t>Se calienta el mar, </a:t>
            </a:r>
            <a:r>
              <a:rPr lang="es-ES_tradnl" smtClean="0"/>
              <a:t>se calienta el aire como ya vimos</a:t>
            </a:r>
            <a:endParaRPr lang="es-ES_tradnl"/>
          </a:p>
        </p:txBody>
      </p:sp>
    </p:spTree>
    <p:extLst>
      <p:ext uri="{BB962C8B-B14F-4D97-AF65-F5344CB8AC3E}">
        <p14:creationId xmlns:p14="http://schemas.microsoft.com/office/powerpoint/2010/main" val="46412094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a:xfrm>
            <a:off x="3631817" y="260648"/>
            <a:ext cx="5054983" cy="522910"/>
          </a:xfrm>
        </p:spPr>
        <p:txBody>
          <a:bodyPr>
            <a:normAutofit fontScale="90000"/>
          </a:bodyPr>
          <a:lstStyle/>
          <a:p>
            <a:r>
              <a:rPr lang="es-ES_tradnl" dirty="0" smtClean="0"/>
              <a:t>Y el mar frente a la costa se ha </a:t>
            </a:r>
            <a:r>
              <a:rPr lang="es-ES_tradnl" smtClean="0"/>
              <a:t>estado calentando</a:t>
            </a:r>
            <a:endParaRPr lang="es-ES_tradnl"/>
          </a:p>
        </p:txBody>
      </p:sp>
      <p:pic>
        <p:nvPicPr>
          <p:cNvPr id="5" name="Marcador de contenido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67744" y="1412776"/>
            <a:ext cx="4608512" cy="4848407"/>
          </a:xfrm>
        </p:spPr>
      </p:pic>
    </p:spTree>
    <p:extLst>
      <p:ext uri="{BB962C8B-B14F-4D97-AF65-F5344CB8AC3E}">
        <p14:creationId xmlns:p14="http://schemas.microsoft.com/office/powerpoint/2010/main" val="924763056"/>
      </p:ext>
    </p:extLst>
  </p:cSld>
  <p:clrMapOvr>
    <a:masterClrMapping/>
  </p:clrMapOvr>
  <p:timing>
    <p:tnLst>
      <p:par>
        <p:cTn id="1" dur="indefinite" restart="never" nodeType="tmRoot"/>
      </p:par>
    </p:tnLst>
  </p:timing>
</p:sld>
</file>

<file path=ppt/theme/theme1.xml><?xml version="1.0" encoding="utf-8"?>
<a:theme xmlns:a="http://schemas.openxmlformats.org/drawingml/2006/main" name="Ambiant PPT - 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Ambiant PPT - Tema</Template>
  <TotalTime>30639</TotalTime>
  <Words>1534</Words>
  <Application>Microsoft Macintosh PowerPoint</Application>
  <PresentationFormat>Presentación en pantalla (4:3)</PresentationFormat>
  <Paragraphs>127</Paragraphs>
  <Slides>35</Slides>
  <Notes>2</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35</vt:i4>
      </vt:variant>
    </vt:vector>
  </HeadingPairs>
  <TitlesOfParts>
    <vt:vector size="43" baseType="lpstr">
      <vt:lpstr>Arial Bold</vt:lpstr>
      <vt:lpstr>Calibri</vt:lpstr>
      <vt:lpstr>Cambria</vt:lpstr>
      <vt:lpstr>MS PGothic</vt:lpstr>
      <vt:lpstr>ＭＳ Ｐゴシック</vt:lpstr>
      <vt:lpstr>Verdana</vt:lpstr>
      <vt:lpstr>Arial</vt:lpstr>
      <vt:lpstr>Ambiant PPT - Tema</vt:lpstr>
      <vt:lpstr>PRESPECTIVAS CLIMÁTICAS 2018-2019  Para el Valle de Ica </vt:lpstr>
      <vt:lpstr>Conceptos Básicos: Influencia Marina Costera</vt:lpstr>
      <vt:lpstr>Conceptos Básicos: Influencia Oceánica</vt:lpstr>
      <vt:lpstr>Conceptos Básicos: Influencia Oceánica</vt:lpstr>
      <vt:lpstr>Conceptos Básicos: Influencia Oceánica</vt:lpstr>
      <vt:lpstr>Cómo vamos en el Océano</vt:lpstr>
      <vt:lpstr>Cómo vamos con las lluvias</vt:lpstr>
      <vt:lpstr>Cómo vamos con las temperaturas</vt:lpstr>
      <vt:lpstr>Y el mar frente a la costa se ha estado calentando</vt:lpstr>
      <vt:lpstr>¿Qué necesitamos para que se confirme El Niño en el Océano?</vt:lpstr>
      <vt:lpstr>Región Niño 3.4</vt:lpstr>
      <vt:lpstr>¿Estará Niño 3.4 &gt;= 0.5ºC varios meses?</vt:lpstr>
      <vt:lpstr>La Circulación Walker</vt:lpstr>
      <vt:lpstr>Pronóstico de Divergencia/Convergencia en Altura</vt:lpstr>
      <vt:lpstr>Los vientos alisios se han debilitado. Seguirían así</vt:lpstr>
      <vt:lpstr>Lo que agrega más calor al mar debajo de la superficie</vt:lpstr>
      <vt:lpstr>Entonces: Viene El Niño/EE UU</vt:lpstr>
      <vt:lpstr>Entonces: Viene El Niño/Australia</vt:lpstr>
      <vt:lpstr>Entonces: Viene El Niño/Perú</vt:lpstr>
      <vt:lpstr>Pero…</vt:lpstr>
      <vt:lpstr>¿Qué puede pasar este verano?</vt:lpstr>
      <vt:lpstr>Escenarios de Lluvias de Niños Débil a Moderado</vt:lpstr>
      <vt:lpstr>Pronóstico de Lluvias CFS Nov/Ene</vt:lpstr>
      <vt:lpstr>Pronóstico de Lluvias ECMWF  Enero</vt:lpstr>
      <vt:lpstr>Pronóstico de Lluvias CFS Feb/Abr</vt:lpstr>
      <vt:lpstr>Pronóstico de Lluvias SENAMHI - Verano</vt:lpstr>
      <vt:lpstr>Pronósticos de Temperaturas CFS  Nov-Ene</vt:lpstr>
      <vt:lpstr>Pronósticos de Temperaturas CFS  Feb-Abr</vt:lpstr>
      <vt:lpstr>Que pasa con el Río cuando hay El Niño Oceánico Ene-Mar</vt:lpstr>
      <vt:lpstr>Que pasa con el Río cuando hay El Niño Oceánico Feb-Abr</vt:lpstr>
      <vt:lpstr>Las Quebradas de Ica</vt:lpstr>
      <vt:lpstr>La Quebrada de Cansas</vt:lpstr>
      <vt:lpstr>La Quebrada de Yauca</vt:lpstr>
      <vt:lpstr>Conclusiones al 16 de Octubre 2018</vt:lpstr>
      <vt:lpstr>Presentación de PowerPoint</vt:lpstr>
    </vt:vector>
  </TitlesOfParts>
  <Manager/>
  <Company>Meteorológica SAC</Company>
  <LinksUpToDate>false</LinksUpToDate>
  <SharedDoc>false</SharedDoc>
  <HyperlinkBase/>
  <HyperlinksChanged>false</HyperlinksChanged>
  <AppVersion>15.0033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INFORME DE MONITOREO Y PRONOSTICO DE CAUDALES DE LARGO PLAZO – CUENCA RÍMAC</dc:title>
  <dc:subject/>
  <dc:creator>Jonathan Cárdenas</dc:creator>
  <cp:keywords/>
  <dc:description/>
  <cp:lastModifiedBy>Usuario de Microsoft Office</cp:lastModifiedBy>
  <cp:revision>1537</cp:revision>
  <cp:lastPrinted>2014-08-05T22:55:59Z</cp:lastPrinted>
  <dcterms:created xsi:type="dcterms:W3CDTF">2013-10-16T23:13:45Z</dcterms:created>
  <dcterms:modified xsi:type="dcterms:W3CDTF">2018-10-16T13:43:38Z</dcterms:modified>
  <cp:category/>
</cp:coreProperties>
</file>